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32"/>
  </p:notesMasterIdLst>
  <p:sldIdLst>
    <p:sldId id="262" r:id="rId5"/>
    <p:sldId id="264" r:id="rId6"/>
    <p:sldId id="259" r:id="rId7"/>
    <p:sldId id="290" r:id="rId8"/>
    <p:sldId id="265" r:id="rId9"/>
    <p:sldId id="266" r:id="rId10"/>
    <p:sldId id="268" r:id="rId11"/>
    <p:sldId id="296" r:id="rId12"/>
    <p:sldId id="298" r:id="rId13"/>
    <p:sldId id="299" r:id="rId14"/>
    <p:sldId id="272" r:id="rId15"/>
    <p:sldId id="297" r:id="rId16"/>
    <p:sldId id="300" r:id="rId17"/>
    <p:sldId id="301" r:id="rId18"/>
    <p:sldId id="270" r:id="rId19"/>
    <p:sldId id="281" r:id="rId20"/>
    <p:sldId id="273" r:id="rId21"/>
    <p:sldId id="304" r:id="rId22"/>
    <p:sldId id="286" r:id="rId23"/>
    <p:sldId id="295" r:id="rId24"/>
    <p:sldId id="279" r:id="rId25"/>
    <p:sldId id="293" r:id="rId26"/>
    <p:sldId id="283" r:id="rId27"/>
    <p:sldId id="294" r:id="rId28"/>
    <p:sldId id="291" r:id="rId29"/>
    <p:sldId id="302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9"/>
    <a:srgbClr val="002060"/>
    <a:srgbClr val="0B4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C1D98-DC30-42A7-9CC2-5F9948535EB2}" v="11" dt="2022-05-27T00:38:12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50" autoAdjust="0"/>
  </p:normalViewPr>
  <p:slideViewPr>
    <p:cSldViewPr snapToGrid="0">
      <p:cViewPr varScale="1">
        <p:scale>
          <a:sx n="53" d="100"/>
          <a:sy n="53" d="100"/>
        </p:scale>
        <p:origin x="9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9D0EB-70CC-4B55-B25E-F8080FECB4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3C704-3E75-42AD-BDE7-6F2B399B6F05}">
      <dgm:prSet custT="1"/>
      <dgm:spPr/>
      <dgm:t>
        <a:bodyPr/>
        <a:lstStyle/>
        <a:p>
          <a:pPr algn="ctr"/>
          <a:r>
            <a:rPr lang="en-US" sz="4000" b="1" dirty="0" err="1"/>
            <a:t>Nombre</a:t>
          </a:r>
          <a:endParaRPr lang="en-US" sz="4000" b="1" dirty="0"/>
        </a:p>
      </dgm:t>
    </dgm:pt>
    <dgm:pt modelId="{42B1A349-6452-474F-94DB-7EBF626436B2}" type="parTrans" cxnId="{7BAFBAC7-8BBE-45A7-9D5C-94E97DE6BA8B}">
      <dgm:prSet/>
      <dgm:spPr/>
      <dgm:t>
        <a:bodyPr/>
        <a:lstStyle/>
        <a:p>
          <a:endParaRPr lang="en-US"/>
        </a:p>
      </dgm:t>
    </dgm:pt>
    <dgm:pt modelId="{AF18147B-A5E5-41E1-9854-7518B29B9378}" type="sibTrans" cxnId="{7BAFBAC7-8BBE-45A7-9D5C-94E97DE6BA8B}">
      <dgm:prSet/>
      <dgm:spPr/>
      <dgm:t>
        <a:bodyPr/>
        <a:lstStyle/>
        <a:p>
          <a:endParaRPr lang="en-US"/>
        </a:p>
      </dgm:t>
    </dgm:pt>
    <dgm:pt modelId="{5F17D07B-CC7A-4782-B4B5-FF1DE666A65E}">
      <dgm:prSet custT="1"/>
      <dgm:spPr/>
      <dgm:t>
        <a:bodyPr/>
        <a:lstStyle/>
        <a:p>
          <a:pPr algn="ctr"/>
          <a:r>
            <a:rPr lang="en-US" sz="3200" b="1" dirty="0" err="1"/>
            <a:t>Qué</a:t>
          </a:r>
          <a:r>
            <a:rPr lang="en-US" sz="3200" b="1" dirty="0"/>
            <a:t> </a:t>
          </a:r>
          <a:r>
            <a:rPr lang="en-US" sz="3200" b="1" dirty="0" err="1"/>
            <a:t>negocio</a:t>
          </a:r>
          <a:r>
            <a:rPr lang="en-US" sz="3200" b="1" dirty="0"/>
            <a:t> </a:t>
          </a:r>
          <a:r>
            <a:rPr lang="en-US" sz="3200" b="1" dirty="0" err="1"/>
            <a:t>tiene</a:t>
          </a:r>
          <a:r>
            <a:rPr lang="en-US" sz="3200" b="1" dirty="0"/>
            <a:t> o </a:t>
          </a:r>
          <a:r>
            <a:rPr lang="en-US" sz="3200" b="1" dirty="0" err="1"/>
            <a:t>quiere</a:t>
          </a:r>
          <a:r>
            <a:rPr lang="en-US" sz="3200" b="1" dirty="0"/>
            <a:t> </a:t>
          </a:r>
          <a:r>
            <a:rPr lang="en-US" sz="3200" b="1" dirty="0" err="1"/>
            <a:t>comenzar</a:t>
          </a:r>
          <a:endParaRPr lang="en-US" sz="3200" b="1" dirty="0"/>
        </a:p>
      </dgm:t>
    </dgm:pt>
    <dgm:pt modelId="{34FD0D3D-C95D-46AD-B519-7050DF3C522A}" type="parTrans" cxnId="{39E4CC49-3D34-4464-99AD-92529038F751}">
      <dgm:prSet/>
      <dgm:spPr/>
      <dgm:t>
        <a:bodyPr/>
        <a:lstStyle/>
        <a:p>
          <a:endParaRPr lang="en-US"/>
        </a:p>
      </dgm:t>
    </dgm:pt>
    <dgm:pt modelId="{D9441011-0633-4F0F-95F1-03BF667006C3}" type="sibTrans" cxnId="{39E4CC49-3D34-4464-99AD-92529038F751}">
      <dgm:prSet/>
      <dgm:spPr/>
      <dgm:t>
        <a:bodyPr/>
        <a:lstStyle/>
        <a:p>
          <a:endParaRPr lang="en-US"/>
        </a:p>
      </dgm:t>
    </dgm:pt>
    <dgm:pt modelId="{DA2B6EA9-9EC2-43C4-BF49-B735A0A5CF1E}">
      <dgm:prSet custT="1"/>
      <dgm:spPr/>
      <dgm:t>
        <a:bodyPr/>
        <a:lstStyle/>
        <a:p>
          <a:pPr algn="ctr"/>
          <a:r>
            <a:rPr lang="en-US" sz="3200" b="1" dirty="0"/>
            <a:t>Dónde </a:t>
          </a:r>
          <a:r>
            <a:rPr lang="en-US" sz="3200" b="1" dirty="0" err="1"/>
            <a:t>esta</a:t>
          </a:r>
          <a:r>
            <a:rPr lang="en-US" sz="3200" b="1" dirty="0"/>
            <a:t> </a:t>
          </a:r>
          <a:r>
            <a:rPr lang="en-US" sz="3200" b="1" dirty="0" err="1"/>
            <a:t>su</a:t>
          </a:r>
          <a:r>
            <a:rPr lang="en-US" sz="3200" b="1" dirty="0"/>
            <a:t> </a:t>
          </a:r>
          <a:r>
            <a:rPr lang="en-US" sz="3200" b="1" dirty="0" err="1"/>
            <a:t>negocio</a:t>
          </a:r>
          <a:r>
            <a:rPr lang="en-US" sz="3200" b="1" dirty="0"/>
            <a:t>/ Dónde opera</a:t>
          </a:r>
        </a:p>
      </dgm:t>
    </dgm:pt>
    <dgm:pt modelId="{CDA600ED-8642-4510-B0F2-B2CC52B5B470}" type="parTrans" cxnId="{8107897C-B8E1-431E-A36D-A26AE50B8BA6}">
      <dgm:prSet/>
      <dgm:spPr/>
      <dgm:t>
        <a:bodyPr/>
        <a:lstStyle/>
        <a:p>
          <a:endParaRPr lang="en-US"/>
        </a:p>
      </dgm:t>
    </dgm:pt>
    <dgm:pt modelId="{BE98780A-4B43-4ECB-9FFE-B5B398CD0B9C}" type="sibTrans" cxnId="{8107897C-B8E1-431E-A36D-A26AE50B8BA6}">
      <dgm:prSet/>
      <dgm:spPr/>
      <dgm:t>
        <a:bodyPr/>
        <a:lstStyle/>
        <a:p>
          <a:endParaRPr lang="en-US"/>
        </a:p>
      </dgm:t>
    </dgm:pt>
    <dgm:pt modelId="{B8776097-ACF3-4056-BBAF-EDA521317773}" type="pres">
      <dgm:prSet presAssocID="{DA39D0EB-70CC-4B55-B25E-F8080FECB4C3}" presName="linear" presStyleCnt="0">
        <dgm:presLayoutVars>
          <dgm:dir/>
          <dgm:animLvl val="lvl"/>
          <dgm:resizeHandles val="exact"/>
        </dgm:presLayoutVars>
      </dgm:prSet>
      <dgm:spPr/>
    </dgm:pt>
    <dgm:pt modelId="{D00EBAE0-3BC6-49AD-8D93-F44DE9958578}" type="pres">
      <dgm:prSet presAssocID="{BA93C704-3E75-42AD-BDE7-6F2B399B6F05}" presName="parentLin" presStyleCnt="0"/>
      <dgm:spPr/>
    </dgm:pt>
    <dgm:pt modelId="{7356FC1B-F114-4158-B3A8-93C54BE67690}" type="pres">
      <dgm:prSet presAssocID="{BA93C704-3E75-42AD-BDE7-6F2B399B6F05}" presName="parentLeftMargin" presStyleLbl="node1" presStyleIdx="0" presStyleCnt="3"/>
      <dgm:spPr/>
    </dgm:pt>
    <dgm:pt modelId="{FF1E475D-DC03-4C4C-B366-BD7B46B1C805}" type="pres">
      <dgm:prSet presAssocID="{BA93C704-3E75-42AD-BDE7-6F2B399B6F05}" presName="parentText" presStyleLbl="node1" presStyleIdx="0" presStyleCnt="3" custScaleX="116791" custLinFactNeighborX="60057" custLinFactNeighborY="35299">
        <dgm:presLayoutVars>
          <dgm:chMax val="0"/>
          <dgm:bulletEnabled val="1"/>
        </dgm:presLayoutVars>
      </dgm:prSet>
      <dgm:spPr/>
    </dgm:pt>
    <dgm:pt modelId="{237B0A0B-634E-4844-B0FE-7FEBFA507E8B}" type="pres">
      <dgm:prSet presAssocID="{BA93C704-3E75-42AD-BDE7-6F2B399B6F05}" presName="negativeSpace" presStyleCnt="0"/>
      <dgm:spPr/>
    </dgm:pt>
    <dgm:pt modelId="{86B99D6C-5402-4BF1-951B-1B2312B21A87}" type="pres">
      <dgm:prSet presAssocID="{BA93C704-3E75-42AD-BDE7-6F2B399B6F05}" presName="childText" presStyleLbl="conFgAcc1" presStyleIdx="0" presStyleCnt="3">
        <dgm:presLayoutVars>
          <dgm:bulletEnabled val="1"/>
        </dgm:presLayoutVars>
      </dgm:prSet>
      <dgm:spPr/>
    </dgm:pt>
    <dgm:pt modelId="{11C20DE6-112D-4889-9351-1CE782A41E42}" type="pres">
      <dgm:prSet presAssocID="{AF18147B-A5E5-41E1-9854-7518B29B9378}" presName="spaceBetweenRectangles" presStyleCnt="0"/>
      <dgm:spPr/>
    </dgm:pt>
    <dgm:pt modelId="{F78EAE37-5FED-4C0A-B70C-7D5AAD8D7A58}" type="pres">
      <dgm:prSet presAssocID="{5F17D07B-CC7A-4782-B4B5-FF1DE666A65E}" presName="parentLin" presStyleCnt="0"/>
      <dgm:spPr/>
    </dgm:pt>
    <dgm:pt modelId="{D7609C2D-1590-4F17-8099-098E8DC81C6E}" type="pres">
      <dgm:prSet presAssocID="{5F17D07B-CC7A-4782-B4B5-FF1DE666A65E}" presName="parentLeftMargin" presStyleLbl="node1" presStyleIdx="0" presStyleCnt="3"/>
      <dgm:spPr/>
    </dgm:pt>
    <dgm:pt modelId="{EC75D7E4-E20A-464A-855E-223839440387}" type="pres">
      <dgm:prSet presAssocID="{5F17D07B-CC7A-4782-B4B5-FF1DE666A65E}" presName="parentText" presStyleLbl="node1" presStyleIdx="1" presStyleCnt="3" custScaleX="117913" custLinFactNeighborX="23753" custLinFactNeighborY="37286">
        <dgm:presLayoutVars>
          <dgm:chMax val="0"/>
          <dgm:bulletEnabled val="1"/>
        </dgm:presLayoutVars>
      </dgm:prSet>
      <dgm:spPr/>
    </dgm:pt>
    <dgm:pt modelId="{BABF9165-73A5-48E4-9D3A-34DFEFD70B57}" type="pres">
      <dgm:prSet presAssocID="{5F17D07B-CC7A-4782-B4B5-FF1DE666A65E}" presName="negativeSpace" presStyleCnt="0"/>
      <dgm:spPr/>
    </dgm:pt>
    <dgm:pt modelId="{4FA1E04C-5F4D-4092-9C74-4AAE06BA2E6B}" type="pres">
      <dgm:prSet presAssocID="{5F17D07B-CC7A-4782-B4B5-FF1DE666A65E}" presName="childText" presStyleLbl="conFgAcc1" presStyleIdx="1" presStyleCnt="3">
        <dgm:presLayoutVars>
          <dgm:bulletEnabled val="1"/>
        </dgm:presLayoutVars>
      </dgm:prSet>
      <dgm:spPr/>
    </dgm:pt>
    <dgm:pt modelId="{BD839586-5CE6-4947-947F-A38C77361CD7}" type="pres">
      <dgm:prSet presAssocID="{D9441011-0633-4F0F-95F1-03BF667006C3}" presName="spaceBetweenRectangles" presStyleCnt="0"/>
      <dgm:spPr/>
    </dgm:pt>
    <dgm:pt modelId="{609537C7-4666-499A-A62A-FEA925933164}" type="pres">
      <dgm:prSet presAssocID="{DA2B6EA9-9EC2-43C4-BF49-B735A0A5CF1E}" presName="parentLin" presStyleCnt="0"/>
      <dgm:spPr/>
    </dgm:pt>
    <dgm:pt modelId="{6BA2C650-6FB1-4C59-8EE7-54327926818B}" type="pres">
      <dgm:prSet presAssocID="{DA2B6EA9-9EC2-43C4-BF49-B735A0A5CF1E}" presName="parentLeftMargin" presStyleLbl="node1" presStyleIdx="1" presStyleCnt="3"/>
      <dgm:spPr/>
    </dgm:pt>
    <dgm:pt modelId="{693B0EC2-968D-4D81-8C46-517ECAB63599}" type="pres">
      <dgm:prSet presAssocID="{DA2B6EA9-9EC2-43C4-BF49-B735A0A5CF1E}" presName="parentText" presStyleLbl="node1" presStyleIdx="2" presStyleCnt="3" custScaleX="141176" custLinFactNeighborX="31957" custLinFactNeighborY="38713">
        <dgm:presLayoutVars>
          <dgm:chMax val="0"/>
          <dgm:bulletEnabled val="1"/>
        </dgm:presLayoutVars>
      </dgm:prSet>
      <dgm:spPr/>
    </dgm:pt>
    <dgm:pt modelId="{C5B0DE63-06E0-42DE-B6C9-7CA6F41AFE1A}" type="pres">
      <dgm:prSet presAssocID="{DA2B6EA9-9EC2-43C4-BF49-B735A0A5CF1E}" presName="negativeSpace" presStyleCnt="0"/>
      <dgm:spPr/>
    </dgm:pt>
    <dgm:pt modelId="{4EEA2B86-DBC4-4846-AAE6-A5755B6824C7}" type="pres">
      <dgm:prSet presAssocID="{DA2B6EA9-9EC2-43C4-BF49-B735A0A5CF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9FA00D-9297-4CDA-8A9B-7F266347858B}" type="presOf" srcId="{5F17D07B-CC7A-4782-B4B5-FF1DE666A65E}" destId="{EC75D7E4-E20A-464A-855E-223839440387}" srcOrd="1" destOrd="0" presId="urn:microsoft.com/office/officeart/2005/8/layout/list1"/>
    <dgm:cxn modelId="{A48E4638-05EC-4501-88F7-F8AA62B275A6}" type="presOf" srcId="{DA39D0EB-70CC-4B55-B25E-F8080FECB4C3}" destId="{B8776097-ACF3-4056-BBAF-EDA521317773}" srcOrd="0" destOrd="0" presId="urn:microsoft.com/office/officeart/2005/8/layout/list1"/>
    <dgm:cxn modelId="{39E4CC49-3D34-4464-99AD-92529038F751}" srcId="{DA39D0EB-70CC-4B55-B25E-F8080FECB4C3}" destId="{5F17D07B-CC7A-4782-B4B5-FF1DE666A65E}" srcOrd="1" destOrd="0" parTransId="{34FD0D3D-C95D-46AD-B519-7050DF3C522A}" sibTransId="{D9441011-0633-4F0F-95F1-03BF667006C3}"/>
    <dgm:cxn modelId="{77AD6851-5019-4D81-A26D-B136E5BCAD71}" type="presOf" srcId="{DA2B6EA9-9EC2-43C4-BF49-B735A0A5CF1E}" destId="{6BA2C650-6FB1-4C59-8EE7-54327926818B}" srcOrd="0" destOrd="0" presId="urn:microsoft.com/office/officeart/2005/8/layout/list1"/>
    <dgm:cxn modelId="{5215DA76-8310-4EBA-A13D-94A0443D3C03}" type="presOf" srcId="{DA2B6EA9-9EC2-43C4-BF49-B735A0A5CF1E}" destId="{693B0EC2-968D-4D81-8C46-517ECAB63599}" srcOrd="1" destOrd="0" presId="urn:microsoft.com/office/officeart/2005/8/layout/list1"/>
    <dgm:cxn modelId="{8107897C-B8E1-431E-A36D-A26AE50B8BA6}" srcId="{DA39D0EB-70CC-4B55-B25E-F8080FECB4C3}" destId="{DA2B6EA9-9EC2-43C4-BF49-B735A0A5CF1E}" srcOrd="2" destOrd="0" parTransId="{CDA600ED-8642-4510-B0F2-B2CC52B5B470}" sibTransId="{BE98780A-4B43-4ECB-9FFE-B5B398CD0B9C}"/>
    <dgm:cxn modelId="{761694B4-3738-4E11-9897-006AB77D2325}" type="presOf" srcId="{5F17D07B-CC7A-4782-B4B5-FF1DE666A65E}" destId="{D7609C2D-1590-4F17-8099-098E8DC81C6E}" srcOrd="0" destOrd="0" presId="urn:microsoft.com/office/officeart/2005/8/layout/list1"/>
    <dgm:cxn modelId="{7BAFBAC7-8BBE-45A7-9D5C-94E97DE6BA8B}" srcId="{DA39D0EB-70CC-4B55-B25E-F8080FECB4C3}" destId="{BA93C704-3E75-42AD-BDE7-6F2B399B6F05}" srcOrd="0" destOrd="0" parTransId="{42B1A349-6452-474F-94DB-7EBF626436B2}" sibTransId="{AF18147B-A5E5-41E1-9854-7518B29B9378}"/>
    <dgm:cxn modelId="{F9F1E5FC-AFDB-4371-B7E9-DA0A96C7D61E}" type="presOf" srcId="{BA93C704-3E75-42AD-BDE7-6F2B399B6F05}" destId="{FF1E475D-DC03-4C4C-B366-BD7B46B1C805}" srcOrd="1" destOrd="0" presId="urn:microsoft.com/office/officeart/2005/8/layout/list1"/>
    <dgm:cxn modelId="{7A5D70FD-8450-4173-BE54-2B2536DBAB55}" type="presOf" srcId="{BA93C704-3E75-42AD-BDE7-6F2B399B6F05}" destId="{7356FC1B-F114-4158-B3A8-93C54BE67690}" srcOrd="0" destOrd="0" presId="urn:microsoft.com/office/officeart/2005/8/layout/list1"/>
    <dgm:cxn modelId="{4569A08F-54B9-4B7C-87ED-CDF6BFB67658}" type="presParOf" srcId="{B8776097-ACF3-4056-BBAF-EDA521317773}" destId="{D00EBAE0-3BC6-49AD-8D93-F44DE9958578}" srcOrd="0" destOrd="0" presId="urn:microsoft.com/office/officeart/2005/8/layout/list1"/>
    <dgm:cxn modelId="{A9866F58-78DE-4DC8-AF3B-2E91F54A8B9C}" type="presParOf" srcId="{D00EBAE0-3BC6-49AD-8D93-F44DE9958578}" destId="{7356FC1B-F114-4158-B3A8-93C54BE67690}" srcOrd="0" destOrd="0" presId="urn:microsoft.com/office/officeart/2005/8/layout/list1"/>
    <dgm:cxn modelId="{08AB814C-856D-4731-A09D-8B9938283459}" type="presParOf" srcId="{D00EBAE0-3BC6-49AD-8D93-F44DE9958578}" destId="{FF1E475D-DC03-4C4C-B366-BD7B46B1C805}" srcOrd="1" destOrd="0" presId="urn:microsoft.com/office/officeart/2005/8/layout/list1"/>
    <dgm:cxn modelId="{533CD688-B7DF-4BD6-8C92-62B37993D4E4}" type="presParOf" srcId="{B8776097-ACF3-4056-BBAF-EDA521317773}" destId="{237B0A0B-634E-4844-B0FE-7FEBFA507E8B}" srcOrd="1" destOrd="0" presId="urn:microsoft.com/office/officeart/2005/8/layout/list1"/>
    <dgm:cxn modelId="{A8F26625-3500-4BB9-92E4-CA8AB4C021C9}" type="presParOf" srcId="{B8776097-ACF3-4056-BBAF-EDA521317773}" destId="{86B99D6C-5402-4BF1-951B-1B2312B21A87}" srcOrd="2" destOrd="0" presId="urn:microsoft.com/office/officeart/2005/8/layout/list1"/>
    <dgm:cxn modelId="{5A6634FA-5E0E-4854-83FB-59B94F6D8724}" type="presParOf" srcId="{B8776097-ACF3-4056-BBAF-EDA521317773}" destId="{11C20DE6-112D-4889-9351-1CE782A41E42}" srcOrd="3" destOrd="0" presId="urn:microsoft.com/office/officeart/2005/8/layout/list1"/>
    <dgm:cxn modelId="{4ED7D615-060C-4582-BBDF-65DF71541E49}" type="presParOf" srcId="{B8776097-ACF3-4056-BBAF-EDA521317773}" destId="{F78EAE37-5FED-4C0A-B70C-7D5AAD8D7A58}" srcOrd="4" destOrd="0" presId="urn:microsoft.com/office/officeart/2005/8/layout/list1"/>
    <dgm:cxn modelId="{734F3D1D-D1FF-483F-98E0-09A71079AE73}" type="presParOf" srcId="{F78EAE37-5FED-4C0A-B70C-7D5AAD8D7A58}" destId="{D7609C2D-1590-4F17-8099-098E8DC81C6E}" srcOrd="0" destOrd="0" presId="urn:microsoft.com/office/officeart/2005/8/layout/list1"/>
    <dgm:cxn modelId="{196B99A1-BD3E-480D-9FAD-EC6FA5B95DA2}" type="presParOf" srcId="{F78EAE37-5FED-4C0A-B70C-7D5AAD8D7A58}" destId="{EC75D7E4-E20A-464A-855E-223839440387}" srcOrd="1" destOrd="0" presId="urn:microsoft.com/office/officeart/2005/8/layout/list1"/>
    <dgm:cxn modelId="{A0946205-8CF1-466D-AEB4-071E4D97DBE0}" type="presParOf" srcId="{B8776097-ACF3-4056-BBAF-EDA521317773}" destId="{BABF9165-73A5-48E4-9D3A-34DFEFD70B57}" srcOrd="5" destOrd="0" presId="urn:microsoft.com/office/officeart/2005/8/layout/list1"/>
    <dgm:cxn modelId="{49BEF0D1-2D68-41CC-A3BA-B9119B877362}" type="presParOf" srcId="{B8776097-ACF3-4056-BBAF-EDA521317773}" destId="{4FA1E04C-5F4D-4092-9C74-4AAE06BA2E6B}" srcOrd="6" destOrd="0" presId="urn:microsoft.com/office/officeart/2005/8/layout/list1"/>
    <dgm:cxn modelId="{943998E7-EF87-42FA-B18C-4C854DAB4CA2}" type="presParOf" srcId="{B8776097-ACF3-4056-BBAF-EDA521317773}" destId="{BD839586-5CE6-4947-947F-A38C77361CD7}" srcOrd="7" destOrd="0" presId="urn:microsoft.com/office/officeart/2005/8/layout/list1"/>
    <dgm:cxn modelId="{1DC4CE40-CA6D-4A91-9D33-6A1FCAA86743}" type="presParOf" srcId="{B8776097-ACF3-4056-BBAF-EDA521317773}" destId="{609537C7-4666-499A-A62A-FEA925933164}" srcOrd="8" destOrd="0" presId="urn:microsoft.com/office/officeart/2005/8/layout/list1"/>
    <dgm:cxn modelId="{0338E195-03B2-447C-BDD7-B7A1898D342B}" type="presParOf" srcId="{609537C7-4666-499A-A62A-FEA925933164}" destId="{6BA2C650-6FB1-4C59-8EE7-54327926818B}" srcOrd="0" destOrd="0" presId="urn:microsoft.com/office/officeart/2005/8/layout/list1"/>
    <dgm:cxn modelId="{82CCB3FE-0EDD-4DA7-ADDF-DDEC869A22C1}" type="presParOf" srcId="{609537C7-4666-499A-A62A-FEA925933164}" destId="{693B0EC2-968D-4D81-8C46-517ECAB63599}" srcOrd="1" destOrd="0" presId="urn:microsoft.com/office/officeart/2005/8/layout/list1"/>
    <dgm:cxn modelId="{34A9CBEB-2450-4926-9521-4A94A62845E3}" type="presParOf" srcId="{B8776097-ACF3-4056-BBAF-EDA521317773}" destId="{C5B0DE63-06E0-42DE-B6C9-7CA6F41AFE1A}" srcOrd="9" destOrd="0" presId="urn:microsoft.com/office/officeart/2005/8/layout/list1"/>
    <dgm:cxn modelId="{731F7CF0-97B0-4007-9AC8-70F9799D347D}" type="presParOf" srcId="{B8776097-ACF3-4056-BBAF-EDA521317773}" destId="{4EEA2B86-DBC4-4846-AAE6-A5755B6824C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8258E6-5B86-4A1C-9B14-FE156D92FD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800C98-402B-43DC-958C-98EF9C296999}">
      <dgm:prSet/>
      <dgm:spPr/>
      <dgm:t>
        <a:bodyPr/>
        <a:lstStyle/>
        <a:p>
          <a:pPr rtl="0"/>
          <a:r>
            <a:rPr lang="es-ES" b="0" i="0" dirty="0">
              <a:latin typeface="Times New Roman"/>
              <a:cs typeface="Times New Roman"/>
            </a:rPr>
            <a:t>Según datos de la Oficina de Estadísticas Laborales de EE. UU., alrededor del 20% de las pequeñas empresas fracasan durante el primer año.</a:t>
          </a:r>
          <a:endParaRPr lang="en-US" b="0" i="0" dirty="0">
            <a:latin typeface="Times New Roman"/>
            <a:cs typeface="Times New Roman"/>
          </a:endParaRPr>
        </a:p>
      </dgm:t>
    </dgm:pt>
    <dgm:pt modelId="{30DD01AD-5A74-4184-AF3D-186E7D88585D}" type="parTrans" cxnId="{EED24ED7-E4F9-49F8-8277-F435E640EF06}">
      <dgm:prSet/>
      <dgm:spPr/>
      <dgm:t>
        <a:bodyPr/>
        <a:lstStyle/>
        <a:p>
          <a:endParaRPr lang="en-US"/>
        </a:p>
      </dgm:t>
    </dgm:pt>
    <dgm:pt modelId="{229886BE-F19D-4C55-9D1B-B78F8B182C87}" type="sibTrans" cxnId="{EED24ED7-E4F9-49F8-8277-F435E640EF06}">
      <dgm:prSet/>
      <dgm:spPr/>
      <dgm:t>
        <a:bodyPr/>
        <a:lstStyle/>
        <a:p>
          <a:endParaRPr lang="en-US"/>
        </a:p>
      </dgm:t>
    </dgm:pt>
    <dgm:pt modelId="{E6625792-6C4E-4BE4-938B-06D0D4BF2D2C}">
      <dgm:prSet/>
      <dgm:spPr/>
      <dgm:t>
        <a:bodyPr/>
        <a:lstStyle/>
        <a:p>
          <a:r>
            <a:rPr lang="es-ES" dirty="0">
              <a:latin typeface="Times New Roman"/>
              <a:cs typeface="Times New Roman"/>
            </a:rPr>
            <a:t>Al final de su quinto año, aproximadamente el 50% fracasa.</a:t>
          </a:r>
          <a:endParaRPr lang="en-US" dirty="0">
            <a:latin typeface="Times New Roman"/>
            <a:cs typeface="Times New Roman"/>
          </a:endParaRPr>
        </a:p>
      </dgm:t>
    </dgm:pt>
    <dgm:pt modelId="{EE69C09F-BC15-4A8B-9BA9-BC6CC41555FE}" type="parTrans" cxnId="{F315E8A8-5FCA-4465-8B1E-A25F48DEF282}">
      <dgm:prSet/>
      <dgm:spPr/>
      <dgm:t>
        <a:bodyPr/>
        <a:lstStyle/>
        <a:p>
          <a:endParaRPr lang="en-US"/>
        </a:p>
      </dgm:t>
    </dgm:pt>
    <dgm:pt modelId="{2B4A23F0-451C-432E-BB82-156FF069EA80}" type="sibTrans" cxnId="{F315E8A8-5FCA-4465-8B1E-A25F48DEF282}">
      <dgm:prSet/>
      <dgm:spPr/>
      <dgm:t>
        <a:bodyPr/>
        <a:lstStyle/>
        <a:p>
          <a:endParaRPr lang="en-US"/>
        </a:p>
      </dgm:t>
    </dgm:pt>
    <dgm:pt modelId="{647DB9D0-D785-4B5D-A74E-BD90B9453994}">
      <dgm:prSet/>
      <dgm:spPr/>
      <dgm:t>
        <a:bodyPr/>
        <a:lstStyle/>
        <a:p>
          <a:pPr rtl="0"/>
          <a:r>
            <a:rPr lang="es-ES">
              <a:latin typeface="Times New Roman"/>
              <a:cs typeface="Times New Roman"/>
            </a:rPr>
            <a:t>Después de 10 años, solamente el 30% sobreviven</a:t>
          </a:r>
          <a:r>
            <a:rPr lang="es-ES">
              <a:latin typeface="Calibri Light" panose="020F0302020204030204"/>
            </a:rPr>
            <a:t>. </a:t>
          </a:r>
          <a:endParaRPr lang="es-ES"/>
        </a:p>
      </dgm:t>
    </dgm:pt>
    <dgm:pt modelId="{C9039D08-95F0-4CA9-8FAC-2240E408EC4B}" type="parTrans" cxnId="{75BB2EA3-FA2B-417A-A4F6-83E55918247D}">
      <dgm:prSet/>
      <dgm:spPr/>
      <dgm:t>
        <a:bodyPr/>
        <a:lstStyle/>
        <a:p>
          <a:endParaRPr lang="en-US"/>
        </a:p>
      </dgm:t>
    </dgm:pt>
    <dgm:pt modelId="{87BADBC5-6CE6-447B-9DD3-F525B14A685C}" type="sibTrans" cxnId="{75BB2EA3-FA2B-417A-A4F6-83E55918247D}">
      <dgm:prSet/>
      <dgm:spPr/>
      <dgm:t>
        <a:bodyPr/>
        <a:lstStyle/>
        <a:p>
          <a:endParaRPr lang="en-US"/>
        </a:p>
      </dgm:t>
    </dgm:pt>
    <dgm:pt modelId="{2F9529F2-6FA5-4DC3-9E95-31E3A3AA8A49}" type="pres">
      <dgm:prSet presAssocID="{B98258E6-5B86-4A1C-9B14-FE156D92FDDD}" presName="linear" presStyleCnt="0">
        <dgm:presLayoutVars>
          <dgm:animLvl val="lvl"/>
          <dgm:resizeHandles val="exact"/>
        </dgm:presLayoutVars>
      </dgm:prSet>
      <dgm:spPr/>
    </dgm:pt>
    <dgm:pt modelId="{2B5ECF92-2BE0-4A8E-B153-F382A3F31568}" type="pres">
      <dgm:prSet presAssocID="{13800C98-402B-43DC-958C-98EF9C296999}" presName="parentText" presStyleLbl="node1" presStyleIdx="0" presStyleCnt="3" custLinFactNeighborX="-2551" custLinFactNeighborY="14225">
        <dgm:presLayoutVars>
          <dgm:chMax val="0"/>
          <dgm:bulletEnabled val="1"/>
        </dgm:presLayoutVars>
      </dgm:prSet>
      <dgm:spPr/>
    </dgm:pt>
    <dgm:pt modelId="{3C0A162F-8CD5-4AC9-A3D8-0C9770E6BA9B}" type="pres">
      <dgm:prSet presAssocID="{229886BE-F19D-4C55-9D1B-B78F8B182C87}" presName="spacer" presStyleCnt="0"/>
      <dgm:spPr/>
    </dgm:pt>
    <dgm:pt modelId="{4CC464E4-EBD5-4B91-8770-9514FB2278A5}" type="pres">
      <dgm:prSet presAssocID="{E6625792-6C4E-4BE4-938B-06D0D4BF2D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4B9AEDC-3B6E-4B81-AB13-250AD753D001}" type="pres">
      <dgm:prSet presAssocID="{2B4A23F0-451C-432E-BB82-156FF069EA80}" presName="spacer" presStyleCnt="0"/>
      <dgm:spPr/>
    </dgm:pt>
    <dgm:pt modelId="{B762BF34-F920-4E74-A6CC-C0CDED9D3D60}" type="pres">
      <dgm:prSet presAssocID="{647DB9D0-D785-4B5D-A74E-BD90B945399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5F9052E-E6D2-4C36-A204-3037EF8D35C2}" type="presOf" srcId="{B98258E6-5B86-4A1C-9B14-FE156D92FDDD}" destId="{2F9529F2-6FA5-4DC3-9E95-31E3A3AA8A49}" srcOrd="0" destOrd="0" presId="urn:microsoft.com/office/officeart/2005/8/layout/vList2"/>
    <dgm:cxn modelId="{A9F72489-EAB5-4E00-83D2-A29FDF739A3C}" type="presOf" srcId="{E6625792-6C4E-4BE4-938B-06D0D4BF2D2C}" destId="{4CC464E4-EBD5-4B91-8770-9514FB2278A5}" srcOrd="0" destOrd="0" presId="urn:microsoft.com/office/officeart/2005/8/layout/vList2"/>
    <dgm:cxn modelId="{4247FE98-72EF-451D-86EF-0A851AD96747}" type="presOf" srcId="{647DB9D0-D785-4B5D-A74E-BD90B9453994}" destId="{B762BF34-F920-4E74-A6CC-C0CDED9D3D60}" srcOrd="0" destOrd="0" presId="urn:microsoft.com/office/officeart/2005/8/layout/vList2"/>
    <dgm:cxn modelId="{75BB2EA3-FA2B-417A-A4F6-83E55918247D}" srcId="{B98258E6-5B86-4A1C-9B14-FE156D92FDDD}" destId="{647DB9D0-D785-4B5D-A74E-BD90B9453994}" srcOrd="2" destOrd="0" parTransId="{C9039D08-95F0-4CA9-8FAC-2240E408EC4B}" sibTransId="{87BADBC5-6CE6-447B-9DD3-F525B14A685C}"/>
    <dgm:cxn modelId="{F315E8A8-5FCA-4465-8B1E-A25F48DEF282}" srcId="{B98258E6-5B86-4A1C-9B14-FE156D92FDDD}" destId="{E6625792-6C4E-4BE4-938B-06D0D4BF2D2C}" srcOrd="1" destOrd="0" parTransId="{EE69C09F-BC15-4A8B-9BA9-BC6CC41555FE}" sibTransId="{2B4A23F0-451C-432E-BB82-156FF069EA80}"/>
    <dgm:cxn modelId="{1DE486C4-9A3B-4687-B6A6-4330AD07E1E5}" type="presOf" srcId="{13800C98-402B-43DC-958C-98EF9C296999}" destId="{2B5ECF92-2BE0-4A8E-B153-F382A3F31568}" srcOrd="0" destOrd="0" presId="urn:microsoft.com/office/officeart/2005/8/layout/vList2"/>
    <dgm:cxn modelId="{EED24ED7-E4F9-49F8-8277-F435E640EF06}" srcId="{B98258E6-5B86-4A1C-9B14-FE156D92FDDD}" destId="{13800C98-402B-43DC-958C-98EF9C296999}" srcOrd="0" destOrd="0" parTransId="{30DD01AD-5A74-4184-AF3D-186E7D88585D}" sibTransId="{229886BE-F19D-4C55-9D1B-B78F8B182C87}"/>
    <dgm:cxn modelId="{E3BF64B9-53BF-41C0-B4A4-FE78EBA2BFB9}" type="presParOf" srcId="{2F9529F2-6FA5-4DC3-9E95-31E3A3AA8A49}" destId="{2B5ECF92-2BE0-4A8E-B153-F382A3F31568}" srcOrd="0" destOrd="0" presId="urn:microsoft.com/office/officeart/2005/8/layout/vList2"/>
    <dgm:cxn modelId="{A867F764-6F87-4D63-BECF-7891CBB2FEDC}" type="presParOf" srcId="{2F9529F2-6FA5-4DC3-9E95-31E3A3AA8A49}" destId="{3C0A162F-8CD5-4AC9-A3D8-0C9770E6BA9B}" srcOrd="1" destOrd="0" presId="urn:microsoft.com/office/officeart/2005/8/layout/vList2"/>
    <dgm:cxn modelId="{9BA473A4-0B6C-4137-B99E-2E6B76BC41C3}" type="presParOf" srcId="{2F9529F2-6FA5-4DC3-9E95-31E3A3AA8A49}" destId="{4CC464E4-EBD5-4B91-8770-9514FB2278A5}" srcOrd="2" destOrd="0" presId="urn:microsoft.com/office/officeart/2005/8/layout/vList2"/>
    <dgm:cxn modelId="{BFAACE51-3C36-42F8-8990-F7556DC35BFB}" type="presParOf" srcId="{2F9529F2-6FA5-4DC3-9E95-31E3A3AA8A49}" destId="{F4B9AEDC-3B6E-4B81-AB13-250AD753D001}" srcOrd="3" destOrd="0" presId="urn:microsoft.com/office/officeart/2005/8/layout/vList2"/>
    <dgm:cxn modelId="{7C545803-12A1-47A6-BEEE-8A027053A327}" type="presParOf" srcId="{2F9529F2-6FA5-4DC3-9E95-31E3A3AA8A49}" destId="{B762BF34-F920-4E74-A6CC-C0CDED9D3D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99D6C-5402-4BF1-951B-1B2312B21A87}">
      <dsp:nvSpPr>
        <dsp:cNvPr id="0" name=""/>
        <dsp:cNvSpPr/>
      </dsp:nvSpPr>
      <dsp:spPr>
        <a:xfrm>
          <a:off x="0" y="650016"/>
          <a:ext cx="509825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1E475D-DC03-4C4C-B366-BD7B46B1C805}">
      <dsp:nvSpPr>
        <dsp:cNvPr id="0" name=""/>
        <dsp:cNvSpPr/>
      </dsp:nvSpPr>
      <dsp:spPr>
        <a:xfrm>
          <a:off x="408005" y="463407"/>
          <a:ext cx="4168012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/>
            <a:t>Nombre</a:t>
          </a:r>
          <a:endParaRPr lang="en-US" sz="4000" b="1" kern="1200" dirty="0"/>
        </a:p>
      </dsp:txBody>
      <dsp:txXfrm>
        <a:off x="469970" y="525372"/>
        <a:ext cx="4044082" cy="1145430"/>
      </dsp:txXfrm>
    </dsp:sp>
    <dsp:sp modelId="{4FA1E04C-5F4D-4092-9C74-4AAE06BA2E6B}">
      <dsp:nvSpPr>
        <dsp:cNvPr id="0" name=""/>
        <dsp:cNvSpPr/>
      </dsp:nvSpPr>
      <dsp:spPr>
        <a:xfrm>
          <a:off x="0" y="2600496"/>
          <a:ext cx="509825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5D7E4-E20A-464A-855E-223839440387}">
      <dsp:nvSpPr>
        <dsp:cNvPr id="0" name=""/>
        <dsp:cNvSpPr/>
      </dsp:nvSpPr>
      <dsp:spPr>
        <a:xfrm>
          <a:off x="315462" y="2439109"/>
          <a:ext cx="4208054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Qué</a:t>
          </a:r>
          <a:r>
            <a:rPr lang="en-US" sz="3200" b="1" kern="1200" dirty="0"/>
            <a:t> </a:t>
          </a:r>
          <a:r>
            <a:rPr lang="en-US" sz="3200" b="1" kern="1200" dirty="0" err="1"/>
            <a:t>negocio</a:t>
          </a:r>
          <a:r>
            <a:rPr lang="en-US" sz="3200" b="1" kern="1200" dirty="0"/>
            <a:t> </a:t>
          </a:r>
          <a:r>
            <a:rPr lang="en-US" sz="3200" b="1" kern="1200" dirty="0" err="1"/>
            <a:t>tiene</a:t>
          </a:r>
          <a:r>
            <a:rPr lang="en-US" sz="3200" b="1" kern="1200" dirty="0"/>
            <a:t> o </a:t>
          </a:r>
          <a:r>
            <a:rPr lang="en-US" sz="3200" b="1" kern="1200" dirty="0" err="1"/>
            <a:t>quiere</a:t>
          </a:r>
          <a:r>
            <a:rPr lang="en-US" sz="3200" b="1" kern="1200" dirty="0"/>
            <a:t> </a:t>
          </a:r>
          <a:r>
            <a:rPr lang="en-US" sz="3200" b="1" kern="1200" dirty="0" err="1"/>
            <a:t>comenzar</a:t>
          </a:r>
          <a:endParaRPr lang="en-US" sz="3200" b="1" kern="1200" dirty="0"/>
        </a:p>
      </dsp:txBody>
      <dsp:txXfrm>
        <a:off x="377427" y="2501074"/>
        <a:ext cx="4084124" cy="1145430"/>
      </dsp:txXfrm>
    </dsp:sp>
    <dsp:sp modelId="{4EEA2B86-DBC4-4846-AAE6-A5755B6824C7}">
      <dsp:nvSpPr>
        <dsp:cNvPr id="0" name=""/>
        <dsp:cNvSpPr/>
      </dsp:nvSpPr>
      <dsp:spPr>
        <a:xfrm>
          <a:off x="0" y="4550976"/>
          <a:ext cx="5098256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B0EC2-968D-4D81-8C46-517ECAB63599}">
      <dsp:nvSpPr>
        <dsp:cNvPr id="0" name=""/>
        <dsp:cNvSpPr/>
      </dsp:nvSpPr>
      <dsp:spPr>
        <a:xfrm>
          <a:off x="246962" y="4380552"/>
          <a:ext cx="4851293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Dónde </a:t>
          </a:r>
          <a:r>
            <a:rPr lang="en-US" sz="3200" b="1" kern="1200" dirty="0" err="1"/>
            <a:t>esta</a:t>
          </a:r>
          <a:r>
            <a:rPr lang="en-US" sz="3200" b="1" kern="1200" dirty="0"/>
            <a:t> </a:t>
          </a:r>
          <a:r>
            <a:rPr lang="en-US" sz="3200" b="1" kern="1200" dirty="0" err="1"/>
            <a:t>su</a:t>
          </a:r>
          <a:r>
            <a:rPr lang="en-US" sz="3200" b="1" kern="1200" dirty="0"/>
            <a:t> </a:t>
          </a:r>
          <a:r>
            <a:rPr lang="en-US" sz="3200" b="1" kern="1200" dirty="0" err="1"/>
            <a:t>negocio</a:t>
          </a:r>
          <a:r>
            <a:rPr lang="en-US" sz="3200" b="1" kern="1200" dirty="0"/>
            <a:t>/ Dónde opera</a:t>
          </a:r>
        </a:p>
      </dsp:txBody>
      <dsp:txXfrm>
        <a:off x="308927" y="4442517"/>
        <a:ext cx="4727363" cy="1145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ECF92-2BE0-4A8E-B153-F382A3F31568}">
      <dsp:nvSpPr>
        <dsp:cNvPr id="0" name=""/>
        <dsp:cNvSpPr/>
      </dsp:nvSpPr>
      <dsp:spPr>
        <a:xfrm>
          <a:off x="0" y="54955"/>
          <a:ext cx="7512255" cy="1210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0" i="0" kern="1200" dirty="0">
              <a:latin typeface="Times New Roman"/>
              <a:cs typeface="Times New Roman"/>
            </a:rPr>
            <a:t>Según datos de la Oficina de Estadísticas Laborales de EE. UU., alrededor del 20% de las pequeñas empresas fracasan durante el primer año.</a:t>
          </a:r>
          <a:endParaRPr lang="en-US" sz="2300" b="0" i="0" kern="1200" dirty="0">
            <a:latin typeface="Times New Roman"/>
            <a:cs typeface="Times New Roman"/>
          </a:endParaRPr>
        </a:p>
      </dsp:txBody>
      <dsp:txXfrm>
        <a:off x="59114" y="114069"/>
        <a:ext cx="7394027" cy="1092721"/>
      </dsp:txXfrm>
    </dsp:sp>
    <dsp:sp modelId="{4CC464E4-EBD5-4B91-8770-9514FB2278A5}">
      <dsp:nvSpPr>
        <dsp:cNvPr id="0" name=""/>
        <dsp:cNvSpPr/>
      </dsp:nvSpPr>
      <dsp:spPr>
        <a:xfrm>
          <a:off x="0" y="1322723"/>
          <a:ext cx="7512255" cy="1210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>
              <a:latin typeface="Times New Roman"/>
              <a:cs typeface="Times New Roman"/>
            </a:rPr>
            <a:t>Al final de su quinto año, aproximadamente el 50% fracasa.</a:t>
          </a:r>
          <a:endParaRPr lang="en-US" sz="2300" kern="1200" dirty="0">
            <a:latin typeface="Times New Roman"/>
            <a:cs typeface="Times New Roman"/>
          </a:endParaRPr>
        </a:p>
      </dsp:txBody>
      <dsp:txXfrm>
        <a:off x="59114" y="1381837"/>
        <a:ext cx="7394027" cy="1092721"/>
      </dsp:txXfrm>
    </dsp:sp>
    <dsp:sp modelId="{B762BF34-F920-4E74-A6CC-C0CDED9D3D60}">
      <dsp:nvSpPr>
        <dsp:cNvPr id="0" name=""/>
        <dsp:cNvSpPr/>
      </dsp:nvSpPr>
      <dsp:spPr>
        <a:xfrm>
          <a:off x="0" y="2599913"/>
          <a:ext cx="7512255" cy="1210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>
              <a:latin typeface="Times New Roman"/>
              <a:cs typeface="Times New Roman"/>
            </a:rPr>
            <a:t>Después de 10 años, solamente el 30% sobreviven</a:t>
          </a:r>
          <a:r>
            <a:rPr lang="es-ES" sz="2300" kern="1200">
              <a:latin typeface="Calibri Light" panose="020F0302020204030204"/>
            </a:rPr>
            <a:t>. </a:t>
          </a:r>
          <a:endParaRPr lang="es-ES" sz="2300" kern="1200"/>
        </a:p>
      </dsp:txBody>
      <dsp:txXfrm>
        <a:off x="59114" y="2659027"/>
        <a:ext cx="7394027" cy="109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703F2-3EFE-4D26-BBFC-0883874ED94F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3C9D4-8D3B-44C3-89BA-36C8CC81E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2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62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wentieth Century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s-MX" noProof="0" dirty="0"/>
              <a:t>Nueva dirección en Vancouver, WA desde el 1o de Abril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Diferencias</a:t>
            </a:r>
            <a:r>
              <a:rPr lang="en-US" dirty="0"/>
              <a:t> entre Oregon vs. Washington (u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EEUUAA)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7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3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Estas estadísticas indican la necesidad para el plan de negocios.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6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8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u="sng" dirty="0">
                <a:cs typeface="Calibri"/>
              </a:rPr>
              <a:t>SWOT Analysis</a:t>
            </a:r>
          </a:p>
          <a:p>
            <a:pPr algn="ctr"/>
            <a:r>
              <a:rPr lang="en-US" b="0" dirty="0">
                <a:cs typeface="Calibri"/>
              </a:rPr>
              <a:t>Strengths</a:t>
            </a:r>
          </a:p>
          <a:p>
            <a:pPr algn="ctr"/>
            <a:r>
              <a:rPr lang="en-US" b="0" dirty="0">
                <a:cs typeface="Calibri"/>
              </a:rPr>
              <a:t>Weaknesses</a:t>
            </a:r>
          </a:p>
          <a:p>
            <a:pPr algn="ctr"/>
            <a:r>
              <a:rPr lang="en-US" b="0" dirty="0">
                <a:cs typeface="Calibri"/>
              </a:rPr>
              <a:t>Opportunities</a:t>
            </a:r>
          </a:p>
          <a:p>
            <a:pPr algn="ctr"/>
            <a:r>
              <a:rPr lang="en-US" b="0" dirty="0">
                <a:cs typeface="Calibri"/>
              </a:rPr>
              <a:t>Threats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0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noProof="0" dirty="0"/>
              <a:t>Producto = qué lo hace tan especial o único (</a:t>
            </a:r>
            <a:r>
              <a:rPr lang="es-MX" noProof="0" dirty="0" err="1"/>
              <a:t>unique</a:t>
            </a:r>
            <a:r>
              <a:rPr lang="es-MX" noProof="0" dirty="0"/>
              <a:t> sales </a:t>
            </a:r>
            <a:r>
              <a:rPr lang="es-MX" noProof="0" dirty="0" err="1"/>
              <a:t>proposition</a:t>
            </a:r>
            <a:r>
              <a:rPr lang="es-MX" noProof="0" dirty="0"/>
              <a:t>) </a:t>
            </a:r>
          </a:p>
          <a:p>
            <a:r>
              <a:rPr lang="es-MX" noProof="0" dirty="0"/>
              <a:t>Cliente ideal = Genero, edad, estado económico, geográfico, estilo de vida</a:t>
            </a:r>
          </a:p>
          <a:p>
            <a:r>
              <a:rPr lang="es-MX" noProof="0" dirty="0"/>
              <a:t>Punto de venta = local, basado en casa, móvil, en línea</a:t>
            </a:r>
          </a:p>
          <a:p>
            <a:r>
              <a:rPr lang="es-MX" noProof="0" dirty="0"/>
              <a:t>Promoción = Redes sociales, boca en boca (Word </a:t>
            </a:r>
            <a:r>
              <a:rPr lang="es-MX" noProof="0" dirty="0" err="1"/>
              <a:t>of</a:t>
            </a:r>
            <a:r>
              <a:rPr lang="es-MX" noProof="0" dirty="0"/>
              <a:t> </a:t>
            </a:r>
            <a:r>
              <a:rPr lang="es-MX" noProof="0" dirty="0" err="1"/>
              <a:t>mouth</a:t>
            </a:r>
            <a:r>
              <a:rPr lang="es-MX" noProof="0" dirty="0"/>
              <a:t>), Google </a:t>
            </a:r>
            <a:r>
              <a:rPr lang="es-MX" noProof="0" dirty="0" err="1"/>
              <a:t>My</a:t>
            </a:r>
            <a:r>
              <a:rPr lang="es-MX" noProof="0" dirty="0"/>
              <a:t> Business, correo electrónico, tv/radio</a:t>
            </a:r>
          </a:p>
          <a:p>
            <a:r>
              <a:rPr lang="es-MX" noProof="0" dirty="0"/>
              <a:t>Competencia = directa (negocios similares) o indirecta (solio ofrecen producto/servicio similar pero se enfocan en otros)</a:t>
            </a:r>
          </a:p>
          <a:p>
            <a:endParaRPr lang="es-MX" noProof="0" dirty="0"/>
          </a:p>
          <a:p>
            <a:endParaRPr lang="es-MX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3C9D4-8D3B-44C3-89BA-36C8CC81EE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1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gue">
  <p:cSld name="Segu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>
            <a:spLocks noGrp="1"/>
          </p:cNvSpPr>
          <p:nvPr>
            <p:ph type="body" idx="1"/>
          </p:nvPr>
        </p:nvSpPr>
        <p:spPr>
          <a:xfrm>
            <a:off x="7578241" y="3587303"/>
            <a:ext cx="1565759" cy="327069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2400300" lvl="6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2743200" lvl="7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3086100" lvl="8" indent="-257175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2"/>
          </p:nvPr>
        </p:nvSpPr>
        <p:spPr>
          <a:xfrm>
            <a:off x="214313" y="0"/>
            <a:ext cx="8715375" cy="6591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2400300" lvl="6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2743200" lvl="7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3086100" lvl="8" indent="-257175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814387" y="2679192"/>
            <a:ext cx="7472363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3"/>
          </p:nvPr>
        </p:nvSpPr>
        <p:spPr>
          <a:xfrm>
            <a:off x="0" y="2679192"/>
            <a:ext cx="400050" cy="14996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>
                <a:solidFill>
                  <a:schemeClr val="dk1"/>
                </a:solidFill>
              </a:defRPr>
            </a:lvl1pPr>
            <a:lvl2pPr marL="685800" lvl="1" indent="-257175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6pPr>
            <a:lvl7pPr marL="2400300" lvl="6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7pPr>
            <a:lvl8pPr marL="2743200" lvl="7" indent="-257175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🢝"/>
              <a:defRPr/>
            </a:lvl8pPr>
            <a:lvl9pPr marL="3086100" lvl="8" indent="-257175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7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B14A8-72AD-4B33-8F5F-77378A380B9C}" type="datetimeFigureOut">
              <a:rPr lang="en-US" dirty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EF7F-F8BA-4738-89CD-A97909FC6BB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6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dirty="0"/>
              <a:t>(503) 222-0280 ▪ www.hmccoregon.com</a:t>
            </a:r>
            <a:endParaRPr lang="es-MX" dirty="0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 descr="Text&#10;&#10;Description automatically generated with low confidence">
            <a:extLst>
              <a:ext uri="{FF2B5EF4-FFF2-40B4-BE49-F238E27FC236}">
                <a16:creationId xmlns:a16="http://schemas.microsoft.com/office/drawing/2014/main" id="{AE75A85B-5662-4C5E-9A82-EF66287BA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5512130"/>
            <a:ext cx="2052367" cy="8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4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stock.com/free-photos/young-cook-kitchen-instruments-drawn-recipe-77175143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cfs.sos.wa.gov/" TargetMode="External"/><Relationship Id="rId2" Type="http://schemas.openxmlformats.org/officeDocument/2006/relationships/hyperlink" Target="https://secure.sos.state.or.u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r.wa.gov/" TargetMode="External"/><Relationship Id="rId2" Type="http://schemas.openxmlformats.org/officeDocument/2006/relationships/hyperlink" Target="https://www.irs.gov/es/businesses/small-businesses-self-employed/apply-for-an-employer-identification-number-ein-onlin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regon.gov/DOR/programs/businesses/Pages/payroll-withholding.asp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C6D3-B57C-4920-8981-22C52A34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2" y="665018"/>
            <a:ext cx="8932127" cy="1821704"/>
          </a:xfrm>
        </p:spPr>
        <p:txBody>
          <a:bodyPr>
            <a:noAutofit/>
          </a:bodyPr>
          <a:lstStyle/>
          <a:p>
            <a:pPr algn="ctr"/>
            <a:r>
              <a:rPr lang="en-US" sz="6000" b="1" cap="small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lt"/>
                <a:cs typeface="Times New Roman" panose="02020603050405020304" pitchFamily="18" charset="0"/>
              </a:rPr>
              <a:t>Como </a:t>
            </a:r>
            <a:r>
              <a:rPr lang="en-US" sz="6000" b="1" cap="small" dirty="0" err="1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lt"/>
                <a:cs typeface="Times New Roman" panose="02020603050405020304" pitchFamily="18" charset="0"/>
              </a:rPr>
              <a:t>Comenzar</a:t>
            </a:r>
            <a:r>
              <a:rPr lang="en-US" sz="6000" b="1" cap="small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lt"/>
                <a:cs typeface="Times New Roman" panose="02020603050405020304" pitchFamily="18" charset="0"/>
              </a:rPr>
              <a:t> un </a:t>
            </a:r>
            <a:r>
              <a:rPr lang="en-US" sz="6000" b="1" cap="small" dirty="0" err="1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lt"/>
                <a:cs typeface="Times New Roman" panose="02020603050405020304" pitchFamily="18" charset="0"/>
              </a:rPr>
              <a:t>Negocio</a:t>
            </a:r>
            <a:r>
              <a:rPr lang="en-US" sz="6000" b="1" cap="small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lt"/>
                <a:cs typeface="Times New Roman" panose="02020603050405020304" pitchFamily="18" charset="0"/>
              </a:rPr>
              <a:t> de Comida (</a:t>
            </a:r>
            <a:r>
              <a:rPr lang="en-US" sz="6000" b="1" cap="small" dirty="0" err="1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lt"/>
                <a:cs typeface="Times New Roman" panose="02020603050405020304" pitchFamily="18" charset="0"/>
              </a:rPr>
              <a:t>Restaurante</a:t>
            </a:r>
            <a:r>
              <a:rPr lang="en-US" sz="6000" b="1" cap="small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lt"/>
                <a:cs typeface="Times New Roman" panose="02020603050405020304" pitchFamily="18" charset="0"/>
              </a:rPr>
              <a:t>, Food Truck o Catering)</a:t>
            </a:r>
            <a:endParaRPr lang="en-US" sz="6000" b="1" cap="small" dirty="0">
              <a:solidFill>
                <a:srgbClr val="0B40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906A8-C46B-4BD2-BC60-8952F069D44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61708" y="3285485"/>
            <a:ext cx="3213759" cy="108579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600" b="1" i="1" cap="none" dirty="0" err="1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Times New Roman"/>
              </a:rPr>
              <a:t>Presentado</a:t>
            </a:r>
            <a:r>
              <a:rPr lang="en-US" sz="3600" b="1" i="1" cap="none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Times New Roman"/>
              </a:rPr>
              <a:t> </a:t>
            </a:r>
            <a:r>
              <a:rPr lang="en-US" sz="3600" b="1" i="1" cap="none" dirty="0" err="1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Times New Roman"/>
              </a:rPr>
              <a:t>por</a:t>
            </a:r>
            <a:r>
              <a:rPr lang="en-US" sz="3600" b="1" i="1" cap="none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Times New Roman"/>
              </a:rPr>
              <a:t>: </a:t>
            </a:r>
          </a:p>
          <a:p>
            <a:r>
              <a:rPr lang="en-US" sz="4200" b="1" i="1" cap="none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lt"/>
                <a:cs typeface="Times New Roman"/>
              </a:rPr>
              <a:t>Omar Salomon</a:t>
            </a:r>
            <a:endParaRPr lang="en-US" sz="4200" b="1" i="1" cap="none" dirty="0">
              <a:solidFill>
                <a:srgbClr val="0B40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/>
            </a:endParaRP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6446E220-C3E3-4C45-B441-882AAAA85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6" y="4897554"/>
            <a:ext cx="2844800" cy="113792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F79C0D5-3386-3EDF-2A7E-AF626A5E0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050" y="4966058"/>
            <a:ext cx="4280333" cy="113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5FFD8DF4-EC03-0B62-CBFF-2DB77A3D5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3" t="6589" r="-2963" b="7246"/>
          <a:stretch/>
        </p:blipFill>
        <p:spPr>
          <a:xfrm flipH="1">
            <a:off x="1667245" y="2618457"/>
            <a:ext cx="2080911" cy="227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1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7821-70B9-4BBF-9BC9-E3343150B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189" y="304086"/>
            <a:ext cx="7903621" cy="102076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Licencias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de la Ciudad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C6524-28E3-1A6A-30C1-97D9EE9E0E6C}"/>
              </a:ext>
            </a:extLst>
          </p:cNvPr>
          <p:cNvSpPr txBox="1"/>
          <p:nvPr/>
        </p:nvSpPr>
        <p:spPr>
          <a:xfrm>
            <a:off x="406400" y="1765300"/>
            <a:ext cx="8534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todos los casos se requiere una revisión del plano del establecimiento con los detalles de lavamanos, lava vajillas, fregaderos, refrigeradores, mesas de trabajo, maquinaria de procesamiento, estufas, hornos, campanas y extractores.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caso de manejar gas o aceite para freír se necesita aprobación del departamento de bomberos para los sistemas contra incendios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5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50B0C101-1AEE-E453-370F-9A9031F42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52"/>
            <a:ext cx="8267700" cy="63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7821-70B9-4BBF-9BC9-E3343150B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189" y="-212552"/>
            <a:ext cx="7903621" cy="102076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Registros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y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Licencias</a:t>
            </a:r>
            <a:endParaRPr lang="en-US" sz="4400" b="1" dirty="0">
              <a:solidFill>
                <a:srgbClr val="0B4095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03F0C4-3BD7-EE46-3DD6-DFFC1E2C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89" y="808210"/>
            <a:ext cx="7493620" cy="49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7821-70B9-4BBF-9BC9-E3343150B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189" y="304086"/>
            <a:ext cx="7903621" cy="1020762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Permisos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del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Departamento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Salud</a:t>
            </a:r>
            <a:endParaRPr lang="en-US" sz="4400" b="1" dirty="0">
              <a:solidFill>
                <a:srgbClr val="0B409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E869E-26A9-20F5-362F-36ED1434B703}"/>
              </a:ext>
            </a:extLst>
          </p:cNvPr>
          <p:cNvSpPr txBox="1"/>
          <p:nvPr/>
        </p:nvSpPr>
        <p:spPr>
          <a:xfrm>
            <a:off x="620188" y="1841500"/>
            <a:ext cx="7903621" cy="42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Revision del Plano y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pagar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cuota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escala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</a:t>
            </a:r>
            <a:r>
              <a:rPr lang="es-MX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ebe</a:t>
            </a:r>
            <a:r>
              <a:rPr lang="es-MX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incluir una lista de todo el equipo y tener un calendario de finalización del proyecto.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MX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odo</a:t>
            </a:r>
            <a:r>
              <a:rPr lang="es-MX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equipo en la cocina, áreas de preparación y las superficies incluidas las paredes deben tener revestimiento de fácil limpieza. Debe tener iluminación adecuada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Revision de</a:t>
            </a:r>
            <a:r>
              <a:rPr lang="es-MX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menú  por el departamento de salud, debe incluir información y advertencias de cocción media o cocidos como mariscos, huevos y carne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7821-70B9-4BBF-9BC9-E3343150B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189" y="304086"/>
            <a:ext cx="7903621" cy="1020762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Permisos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del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Departamento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Salud</a:t>
            </a:r>
            <a:endParaRPr lang="en-US" sz="4400" b="1" dirty="0">
              <a:solidFill>
                <a:srgbClr val="0B409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E869E-26A9-20F5-362F-36ED1434B703}"/>
              </a:ext>
            </a:extLst>
          </p:cNvPr>
          <p:cNvSpPr txBox="1"/>
          <p:nvPr/>
        </p:nvSpPr>
        <p:spPr>
          <a:xfrm>
            <a:off x="518589" y="1803298"/>
            <a:ext cx="7903621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preparación de alimentos: identificando tiempo de enfriamiento  o recalentado horarios de sanitización de equipo etc.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operación con horarios de servicio y de entrega de mercancía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Políticas de limpieza e higiene personal y de salud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Tarjetas de permiso para manejo de alimentos de los empleados del Departamento de Salud (</a:t>
            </a:r>
            <a:r>
              <a:rPr lang="es-MX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Handlers</a:t>
            </a: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7470-6288-4CE4-B7C6-0B40EDDB21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6649" y="595313"/>
            <a:ext cx="8275568" cy="9255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E89"/>
                </a:solidFill>
                <a:latin typeface="+mn-lt"/>
                <a:cs typeface="Times New Roman"/>
              </a:rPr>
              <a:t>III. </a:t>
            </a:r>
            <a:r>
              <a:rPr lang="en-US" sz="4400" b="1" dirty="0">
                <a:solidFill>
                  <a:srgbClr val="002E89"/>
                </a:solidFill>
                <a:latin typeface="+mn-lt"/>
                <a:cs typeface="Times New Roman"/>
              </a:rPr>
              <a:t>Plan de </a:t>
            </a:r>
            <a:r>
              <a:rPr lang="en-US" sz="4400" b="1" dirty="0" err="1">
                <a:solidFill>
                  <a:srgbClr val="002E89"/>
                </a:solidFill>
                <a:latin typeface="+mn-lt"/>
                <a:cs typeface="Times New Roman"/>
              </a:rPr>
              <a:t>Negocios</a:t>
            </a:r>
            <a:endParaRPr lang="en-US" sz="4400" b="1" dirty="0">
              <a:solidFill>
                <a:srgbClr val="002E89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F7099-5DED-4033-90AC-97222B9533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771" y="2105025"/>
            <a:ext cx="7165323" cy="3817938"/>
          </a:xfrm>
        </p:spPr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s-ES" sz="3600" b="1" dirty="0">
                <a:solidFill>
                  <a:srgbClr val="002E89"/>
                </a:solidFill>
                <a:latin typeface="+mj-lt"/>
                <a:cs typeface="Times New Roman"/>
              </a:rPr>
              <a:t>Descripción de Negocio</a:t>
            </a:r>
          </a:p>
          <a:p>
            <a:pPr marL="457200" indent="-457200">
              <a:buAutoNum type="arabicPeriod"/>
            </a:pPr>
            <a:r>
              <a:rPr lang="es-ES" sz="3600" b="1" dirty="0">
                <a:solidFill>
                  <a:srgbClr val="002E89"/>
                </a:solidFill>
                <a:latin typeface="+mj-lt"/>
                <a:cs typeface="Times New Roman"/>
              </a:rPr>
              <a:t>Análisis de Mercado – FODA</a:t>
            </a:r>
          </a:p>
          <a:p>
            <a:pPr marL="457200" indent="-457200">
              <a:buAutoNum type="arabicPeriod"/>
            </a:pPr>
            <a:r>
              <a:rPr lang="es-ES" sz="3600" b="1" dirty="0">
                <a:solidFill>
                  <a:srgbClr val="002E89"/>
                </a:solidFill>
                <a:latin typeface="+mj-lt"/>
                <a:cs typeface="Times New Roman"/>
              </a:rPr>
              <a:t>Plan de Marketing</a:t>
            </a:r>
          </a:p>
          <a:p>
            <a:pPr marL="457200" indent="-457200">
              <a:buAutoNum type="arabicPeriod"/>
            </a:pPr>
            <a:r>
              <a:rPr lang="es-ES" sz="3600" b="1" dirty="0">
                <a:solidFill>
                  <a:srgbClr val="002E89"/>
                </a:solidFill>
                <a:latin typeface="+mj-lt"/>
                <a:cs typeface="Times New Roman"/>
              </a:rPr>
              <a:t>Plan Financiero</a:t>
            </a:r>
            <a:endParaRPr lang="en-US" sz="3600" b="1" dirty="0">
              <a:solidFill>
                <a:srgbClr val="002E89"/>
              </a:solidFill>
              <a:latin typeface="+mj-lt"/>
              <a:cs typeface="Times New Roman"/>
            </a:endParaRPr>
          </a:p>
          <a:p>
            <a:pPr marL="457200" indent="-457200">
              <a:buAutoNum type="arabicPeriod"/>
            </a:pPr>
            <a:endParaRPr lang="en-US" dirty="0">
              <a:latin typeface="Times New Roman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750F-AB02-40EA-8568-0DEDFAA12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0911" y="468568"/>
            <a:ext cx="8618077" cy="895350"/>
          </a:xfrm>
        </p:spPr>
        <p:txBody>
          <a:bodyPr>
            <a:noAutofit/>
          </a:bodyPr>
          <a:lstStyle/>
          <a:p>
            <a:r>
              <a:rPr lang="es-ES" sz="4400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(Mantener el negocio es lo más difícil)</a:t>
            </a:r>
            <a:endParaRPr lang="en-US" sz="4400" dirty="0">
              <a:solidFill>
                <a:srgbClr val="0B4095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17D48B5-8FC4-4F75-97BF-E5C76B1D6F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59971817"/>
              </p:ext>
            </p:extLst>
          </p:nvPr>
        </p:nvGraphicFramePr>
        <p:xfrm>
          <a:off x="923823" y="1637686"/>
          <a:ext cx="7512255" cy="3856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3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D5FA-95D0-4995-9860-20B429E53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2632" y="241412"/>
            <a:ext cx="7820214" cy="2116777"/>
          </a:xfrm>
        </p:spPr>
        <p:txBody>
          <a:bodyPr>
            <a:noAutofit/>
          </a:bodyPr>
          <a:lstStyle/>
          <a:p>
            <a:pPr algn="ctr"/>
            <a:br>
              <a:rPr lang="es-ES" sz="4400" dirty="0"/>
            </a:br>
            <a:r>
              <a:rPr lang="es-ES" sz="4400" b="1" dirty="0">
                <a:solidFill>
                  <a:srgbClr val="C00000"/>
                </a:solidFill>
                <a:latin typeface="+mn-lt"/>
                <a:cs typeface="Times New Roman"/>
              </a:rPr>
              <a:t> </a:t>
            </a:r>
            <a:r>
              <a:rPr lang="es-ES" sz="4400" b="1" dirty="0">
                <a:solidFill>
                  <a:srgbClr val="002E89"/>
                </a:solidFill>
                <a:latin typeface="+mn-lt"/>
                <a:cs typeface="Times New Roman"/>
              </a:rPr>
              <a:t>UN BUEN COCINERO NO HACE </a:t>
            </a:r>
            <a:br>
              <a:rPr lang="es-ES" sz="4400" b="1" dirty="0">
                <a:solidFill>
                  <a:srgbClr val="002E89"/>
                </a:solidFill>
                <a:latin typeface="+mn-lt"/>
                <a:cs typeface="Times New Roman"/>
              </a:rPr>
            </a:br>
            <a:r>
              <a:rPr lang="es-ES" sz="4400" b="1" dirty="0">
                <a:solidFill>
                  <a:srgbClr val="002E89"/>
                </a:solidFill>
                <a:latin typeface="+mn-lt"/>
                <a:cs typeface="Times New Roman"/>
              </a:rPr>
              <a:t>UN BUEN RESTAURANTERO</a:t>
            </a:r>
            <a:endParaRPr lang="en-US" sz="4400" b="1" dirty="0">
              <a:solidFill>
                <a:srgbClr val="002E89"/>
              </a:solidFill>
              <a:latin typeface="+mn-lt"/>
              <a:cs typeface="Times New Roman"/>
            </a:endParaRP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33274EF-F528-DC8A-A8B8-0C355CB57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2631" y="2444327"/>
            <a:ext cx="5116273" cy="355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D5FA-95D0-4995-9860-20B429E537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649" y="855023"/>
            <a:ext cx="6721434" cy="881702"/>
          </a:xfrm>
        </p:spPr>
        <p:txBody>
          <a:bodyPr>
            <a:noAutofit/>
          </a:bodyPr>
          <a:lstStyle/>
          <a:p>
            <a:br>
              <a:rPr lang="es-ES" sz="4400" dirty="0"/>
            </a:br>
            <a:r>
              <a:rPr lang="es-ES" sz="4400" b="1" dirty="0">
                <a:solidFill>
                  <a:srgbClr val="C00000"/>
                </a:solidFill>
                <a:latin typeface="+mn-lt"/>
                <a:cs typeface="Times New Roman"/>
              </a:rPr>
              <a:t>1. </a:t>
            </a:r>
            <a:r>
              <a:rPr lang="es-ES" sz="4400" b="1" dirty="0">
                <a:solidFill>
                  <a:srgbClr val="002E89"/>
                </a:solidFill>
                <a:latin typeface="+mn-lt"/>
                <a:cs typeface="Times New Roman"/>
              </a:rPr>
              <a:t>Descripción del Negocio</a:t>
            </a:r>
            <a:endParaRPr lang="en-US" sz="4400" b="1" dirty="0">
              <a:solidFill>
                <a:srgbClr val="002E89"/>
              </a:solidFill>
              <a:latin typeface="+mn-lt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8633-2984-4278-9250-B9F0477253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0649" y="1855479"/>
            <a:ext cx="7208322" cy="3671887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628650" lvl="1" indent="-428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002E89"/>
                </a:solidFill>
                <a:cs typeface="Calibri"/>
              </a:rPr>
              <a:t>Productos</a:t>
            </a:r>
            <a:r>
              <a:rPr lang="es-ES" sz="4000">
                <a:solidFill>
                  <a:srgbClr val="002E89"/>
                </a:solidFill>
                <a:cs typeface="Calibri"/>
              </a:rPr>
              <a:t>/servicios/conceptos</a:t>
            </a:r>
            <a:r>
              <a:rPr lang="es-ES" sz="4000" dirty="0">
                <a:solidFill>
                  <a:srgbClr val="002E89"/>
                </a:solidFill>
                <a:cs typeface="Calibri"/>
              </a:rPr>
              <a:t>; precios</a:t>
            </a:r>
          </a:p>
          <a:p>
            <a:pPr marL="628650" lvl="1" indent="-428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200" dirty="0">
              <a:solidFill>
                <a:srgbClr val="002E89"/>
              </a:solidFill>
              <a:cs typeface="Calibri"/>
            </a:endParaRPr>
          </a:p>
          <a:p>
            <a:pPr marL="628650" lvl="1" indent="-428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002E89"/>
                </a:solidFill>
                <a:cs typeface="Calibri"/>
              </a:rPr>
              <a:t>Plan laboral – quién hace el trabajo del negocio</a:t>
            </a:r>
          </a:p>
          <a:p>
            <a:pPr marL="628650" lvl="1" indent="-428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200" dirty="0">
              <a:solidFill>
                <a:srgbClr val="002E89"/>
              </a:solidFill>
              <a:cs typeface="Calibri"/>
            </a:endParaRPr>
          </a:p>
          <a:p>
            <a:pPr marL="628650" lvl="1" indent="-4286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rgbClr val="002E89"/>
                </a:solidFill>
                <a:cs typeface="Calibri"/>
              </a:rPr>
              <a:t>Plan de operación – dónde vende su producto; equipo</a:t>
            </a:r>
          </a:p>
          <a:p>
            <a:pPr marL="383540" lvl="1"/>
            <a:endParaRPr lang="es-ES" sz="2000" dirty="0">
              <a:solidFill>
                <a:srgbClr val="002E89"/>
              </a:solidFill>
              <a:latin typeface="+mj-lt"/>
              <a:cs typeface="Calibri"/>
            </a:endParaRPr>
          </a:p>
          <a:p>
            <a:endParaRPr lang="es-ES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6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81981-5A8C-443E-AA9B-E41BE9A826DA}"/>
              </a:ext>
            </a:extLst>
          </p:cNvPr>
          <p:cNvSpPr txBox="1">
            <a:spLocks/>
          </p:cNvSpPr>
          <p:nvPr/>
        </p:nvSpPr>
        <p:spPr>
          <a:xfrm>
            <a:off x="624468" y="374012"/>
            <a:ext cx="7543800" cy="86756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C00000"/>
                </a:solidFill>
                <a:latin typeface="+mn-lt"/>
                <a:cs typeface="Times New Roman"/>
              </a:rPr>
              <a:t>2. </a:t>
            </a:r>
            <a:r>
              <a:rPr lang="en-US" sz="4400" b="1" dirty="0" err="1">
                <a:solidFill>
                  <a:srgbClr val="002E89"/>
                </a:solidFill>
                <a:latin typeface="+mn-lt"/>
                <a:cs typeface="Times New Roman"/>
              </a:rPr>
              <a:t>Análisis</a:t>
            </a:r>
            <a:r>
              <a:rPr lang="en-US" sz="4400" b="1" dirty="0">
                <a:solidFill>
                  <a:srgbClr val="002E89"/>
                </a:solidFill>
                <a:latin typeface="+mn-lt"/>
                <a:cs typeface="Times New Roman"/>
              </a:rPr>
              <a:t> de Mercado - FODA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9A4F5-261D-47FF-AA92-86D1CE94715F}"/>
              </a:ext>
            </a:extLst>
          </p:cNvPr>
          <p:cNvSpPr txBox="1"/>
          <p:nvPr/>
        </p:nvSpPr>
        <p:spPr>
          <a:xfrm>
            <a:off x="800100" y="1147013"/>
            <a:ext cx="7719432" cy="646331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t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   </a:t>
            </a:r>
            <a:r>
              <a:rPr lang="en-US" sz="3200" b="1" dirty="0">
                <a:solidFill>
                  <a:srgbClr val="C00000"/>
                </a:solidFill>
                <a:cs typeface="Times New Roman"/>
              </a:rPr>
              <a:t>       </a:t>
            </a:r>
            <a:r>
              <a:rPr lang="en-US" sz="3600" dirty="0" err="1">
                <a:solidFill>
                  <a:srgbClr val="C00000"/>
                </a:solidFill>
                <a:cs typeface="Times New Roman"/>
              </a:rPr>
              <a:t>Interno</a:t>
            </a:r>
            <a:r>
              <a:rPr lang="en-US" sz="3600" b="1" dirty="0">
                <a:solidFill>
                  <a:srgbClr val="C00000"/>
                </a:solidFill>
                <a:cs typeface="Times New Roman"/>
              </a:rPr>
              <a:t>                             </a:t>
            </a:r>
            <a:r>
              <a:rPr lang="en-US" sz="3600" dirty="0" err="1">
                <a:solidFill>
                  <a:srgbClr val="C00000"/>
                </a:solidFill>
                <a:cs typeface="Times New Roman"/>
              </a:rPr>
              <a:t>Externo</a:t>
            </a:r>
            <a:r>
              <a:rPr lang="en-US" sz="3600" b="1" dirty="0">
                <a:solidFill>
                  <a:srgbClr val="C00000"/>
                </a:solidFill>
                <a:cs typeface="Times New Roman"/>
              </a:rPr>
              <a:t> </a:t>
            </a:r>
            <a:endParaRPr lang="en-US" sz="2400" b="1" dirty="0">
              <a:solidFill>
                <a:srgbClr val="C00000"/>
              </a:solidFill>
              <a:cs typeface="Times New Roman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5DCCA5-2C4F-4E44-BD1E-B186779D4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451483"/>
              </p:ext>
            </p:extLst>
          </p:nvPr>
        </p:nvGraphicFramePr>
        <p:xfrm>
          <a:off x="0" y="1698171"/>
          <a:ext cx="9144000" cy="52963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10861165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445290683"/>
                    </a:ext>
                  </a:extLst>
                </a:gridCol>
              </a:tblGrid>
              <a:tr h="2880496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Fortaleza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i="0" u="none" strike="noStrike" noProof="0" dirty="0">
                        <a:solidFill>
                          <a:srgbClr val="002E89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¿Qué hace mejor que los demás competidores?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0" u="none" strike="noStrike" noProof="0" dirty="0">
                        <a:solidFill>
                          <a:srgbClr val="002E89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¿En qué se diferencia su negocio?</a:t>
                      </a:r>
                      <a:endParaRPr lang="en-US" sz="2400" b="1" i="0" u="none" strike="noStrike" dirty="0">
                        <a:solidFill>
                          <a:srgbClr val="002E89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Oportunidad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i="0" u="none" strike="noStrike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¿Hay algún nicho de mercado que no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esté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siendo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explorado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?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400" b="1" i="0" u="none" strike="noStrike" noProof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¿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Puede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 ser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más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eficiente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 y reducer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j-lt"/>
                        </a:rPr>
                        <a:t>costos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j-lt"/>
                        </a:rPr>
                        <a:t>? 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  <a:p>
                      <a:pPr algn="ctr"/>
                      <a:endParaRPr lang="en-US" sz="2000" b="1" dirty="0"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1032468"/>
                  </a:ext>
                </a:extLst>
              </a:tr>
              <a:tr h="241589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Debilidad</a:t>
                      </a:r>
                      <a:endParaRPr lang="en-US" sz="3200" b="1" i="0" u="none" strike="noStrike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i="0" u="none" strike="noStrike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¿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Qué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desventajas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tiene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respecto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 a sus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competidores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? 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i="0" u="none" strike="noStrike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¿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Qué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podria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mejorar</a:t>
                      </a:r>
                      <a:r>
                        <a:rPr lang="en-US" sz="24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? 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Amenaza</a:t>
                      </a:r>
                      <a:endParaRPr lang="en-US" sz="3200" b="1" i="0" u="none" strike="noStrike" noProof="0" dirty="0">
                        <a:solidFill>
                          <a:srgbClr val="002E89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1" i="0" u="none" strike="noStrike" noProof="0" dirty="0">
                        <a:solidFill>
                          <a:srgbClr val="002E89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¿</a:t>
                      </a:r>
                      <a:r>
                        <a:rPr lang="en-US" sz="24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Está</a:t>
                      </a: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su</a:t>
                      </a: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industria</a:t>
                      </a: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muy</a:t>
                      </a: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saturada</a:t>
                      </a: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? 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 i="0" u="none" strike="noStrike" noProof="0" dirty="0">
                        <a:solidFill>
                          <a:srgbClr val="002E89"/>
                        </a:solidFill>
                        <a:latin typeface="+mj-lt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¿Es </a:t>
                      </a:r>
                      <a:r>
                        <a:rPr lang="en-US" sz="24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difícil</a:t>
                      </a: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 </a:t>
                      </a:r>
                      <a:r>
                        <a:rPr lang="en-US" sz="24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debancar</a:t>
                      </a: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 a la </a:t>
                      </a:r>
                      <a:r>
                        <a:rPr lang="en-US" sz="2400" b="1" i="0" u="none" strike="noStrike" noProof="0" dirty="0" err="1">
                          <a:solidFill>
                            <a:srgbClr val="002E89"/>
                          </a:solidFill>
                          <a:latin typeface="+mj-lt"/>
                        </a:rPr>
                        <a:t>competencia</a:t>
                      </a:r>
                      <a:r>
                        <a:rPr lang="en-US" sz="2400" b="1" i="0" u="none" strike="noStrike" noProof="0" dirty="0">
                          <a:solidFill>
                            <a:srgbClr val="002E89"/>
                          </a:solidFill>
                          <a:latin typeface="+mj-lt"/>
                        </a:rPr>
                        <a:t>?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002E89"/>
                        </a:solidFill>
                        <a:latin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600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7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027F-75E1-4CE8-A467-B17519C76D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7936" y="999241"/>
            <a:ext cx="7595614" cy="725978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/>
              </a:rPr>
              <a:t>Nuestros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/>
              </a:rPr>
              <a:t>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/>
              </a:rPr>
              <a:t>Programas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/>
              </a:rPr>
              <a:t> y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/>
              </a:rPr>
              <a:t>Servicios</a:t>
            </a:r>
            <a:endParaRPr lang="en-US" sz="4400" b="1" dirty="0">
              <a:solidFill>
                <a:srgbClr val="0B4095"/>
              </a:solidFill>
              <a:latin typeface="+mn-lt"/>
              <a:cs typeface="Times New Roma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DBC41-113A-4F71-9E00-57B349DE08B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70961" y="1725219"/>
            <a:ext cx="7522589" cy="39968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marR="63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4000" b="1" dirty="0">
                <a:solidFill>
                  <a:srgbClr val="002E89"/>
                </a:solidFill>
                <a:latin typeface="+mj-lt"/>
                <a:cs typeface="Times New Roman"/>
              </a:rPr>
              <a:t>Membresía</a:t>
            </a:r>
            <a:r>
              <a:rPr lang="en-US" sz="4000" b="1" dirty="0">
                <a:solidFill>
                  <a:srgbClr val="002E89"/>
                </a:solidFill>
                <a:latin typeface="+mj-lt"/>
                <a:cs typeface="Times New Roman"/>
              </a:rPr>
              <a:t> </a:t>
            </a:r>
          </a:p>
          <a:p>
            <a:pPr marL="457200" marR="63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2E89"/>
                </a:solidFill>
                <a:latin typeface="+mj-lt"/>
                <a:cs typeface="Times New Roman"/>
              </a:rPr>
              <a:t>Becas</a:t>
            </a:r>
            <a:endParaRPr lang="en-US" sz="4000" b="1" dirty="0">
              <a:solidFill>
                <a:srgbClr val="002E89"/>
              </a:solidFill>
              <a:latin typeface="+mj-lt"/>
              <a:cs typeface="Times New Roman"/>
            </a:endParaRPr>
          </a:p>
          <a:p>
            <a:pPr marL="457200" marR="63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002E89"/>
                </a:solidFill>
                <a:latin typeface="+mj-lt"/>
                <a:cs typeface="Times New Roman"/>
              </a:rPr>
              <a:t>Liderazgo</a:t>
            </a:r>
            <a:endParaRPr lang="en-US" sz="4000" b="1" dirty="0">
              <a:solidFill>
                <a:srgbClr val="002E89"/>
              </a:solidFill>
              <a:latin typeface="+mj-lt"/>
              <a:cs typeface="Times New Roman"/>
            </a:endParaRPr>
          </a:p>
          <a:p>
            <a:pPr marL="457200" marR="63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E89"/>
                </a:solidFill>
                <a:latin typeface="+mj-lt"/>
                <a:cs typeface="Calibri"/>
              </a:rPr>
              <a:t>Desarrollo de </a:t>
            </a:r>
            <a:r>
              <a:rPr lang="en-US" sz="4000" b="1" dirty="0" err="1">
                <a:solidFill>
                  <a:srgbClr val="002E89"/>
                </a:solidFill>
                <a:latin typeface="+mj-lt"/>
                <a:cs typeface="Calibri"/>
              </a:rPr>
              <a:t>Negocios</a:t>
            </a:r>
            <a:endParaRPr lang="en-US" sz="4000" b="1" dirty="0">
              <a:solidFill>
                <a:srgbClr val="002E89"/>
              </a:solidFill>
              <a:latin typeface="+mj-lt"/>
              <a:cs typeface="Calibri"/>
            </a:endParaRPr>
          </a:p>
          <a:p>
            <a:pPr marL="457200" marR="63500" indent="-4572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2E89"/>
                </a:solidFill>
                <a:latin typeface="+mj-lt"/>
                <a:ea typeface="+mn-lt"/>
                <a:cs typeface="Calibri"/>
              </a:rPr>
              <a:t>Plan de </a:t>
            </a:r>
            <a:r>
              <a:rPr lang="en-US" sz="4000" b="1" dirty="0" err="1">
                <a:solidFill>
                  <a:srgbClr val="002E89"/>
                </a:solidFill>
                <a:latin typeface="+mj-lt"/>
                <a:ea typeface="+mn-lt"/>
                <a:cs typeface="Calibri"/>
              </a:rPr>
              <a:t>ahorros</a:t>
            </a:r>
            <a:r>
              <a:rPr lang="en-US" sz="4000" b="1" dirty="0">
                <a:solidFill>
                  <a:srgbClr val="002E89"/>
                </a:solidFill>
                <a:latin typeface="+mj-lt"/>
                <a:ea typeface="+mn-lt"/>
                <a:cs typeface="Calibri"/>
              </a:rPr>
              <a:t> (IDAs)</a:t>
            </a:r>
            <a:endParaRPr lang="en-US" sz="4000" b="1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1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6F66-3126-4606-8CD8-6B46183A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97" y="619002"/>
            <a:ext cx="7642366" cy="748145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C00000"/>
                </a:solidFill>
                <a:latin typeface="+mn-lt"/>
                <a:cs typeface="Times New Roman"/>
              </a:rPr>
              <a:t>3. </a:t>
            </a:r>
            <a:r>
              <a:rPr lang="es-ES" sz="4400" b="1" dirty="0">
                <a:solidFill>
                  <a:srgbClr val="002E89"/>
                </a:solidFill>
                <a:latin typeface="+mn-lt"/>
                <a:cs typeface="Times New Roman"/>
              </a:rPr>
              <a:t>Plan de Marketing</a:t>
            </a:r>
            <a:endParaRPr lang="en-US" sz="4400" b="1" dirty="0">
              <a:solidFill>
                <a:srgbClr val="002E89"/>
              </a:solidFill>
              <a:latin typeface="+mn-lt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150C9-967B-4B55-B00B-ABB8539E0599}"/>
              </a:ext>
            </a:extLst>
          </p:cNvPr>
          <p:cNvSpPr txBox="1"/>
          <p:nvPr/>
        </p:nvSpPr>
        <p:spPr>
          <a:xfrm>
            <a:off x="1167345" y="2116447"/>
            <a:ext cx="6266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Producto &amp; Precio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Perfil del Cliente Ideal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Punto de Venta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Promoción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Competencia</a:t>
            </a:r>
          </a:p>
        </p:txBody>
      </p:sp>
    </p:spTree>
    <p:extLst>
      <p:ext uri="{BB962C8B-B14F-4D97-AF65-F5344CB8AC3E}">
        <p14:creationId xmlns:p14="http://schemas.microsoft.com/office/powerpoint/2010/main" val="240161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D121-652C-4E9F-96E3-CC72EABC13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649" y="412750"/>
            <a:ext cx="8253351" cy="904875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C00000"/>
                </a:solidFill>
                <a:latin typeface="+mn-lt"/>
                <a:cs typeface="Times New Roman"/>
              </a:rPr>
              <a:t>4. </a:t>
            </a:r>
            <a:r>
              <a:rPr lang="es-ES" sz="4400" b="1" dirty="0">
                <a:solidFill>
                  <a:srgbClr val="002E89"/>
                </a:solidFill>
                <a:latin typeface="+mn-lt"/>
                <a:cs typeface="Times New Roman"/>
              </a:rPr>
              <a:t>Plan Financiero</a:t>
            </a:r>
            <a:endParaRPr lang="en-US" sz="4400" b="1" dirty="0">
              <a:solidFill>
                <a:srgbClr val="002E89"/>
              </a:solidFill>
              <a:latin typeface="+mn-lt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7A115-8DE0-4AAF-ACA2-E540EC141ADC}"/>
              </a:ext>
            </a:extLst>
          </p:cNvPr>
          <p:cNvSpPr txBox="1"/>
          <p:nvPr/>
        </p:nvSpPr>
        <p:spPr>
          <a:xfrm>
            <a:off x="890649" y="1736725"/>
            <a:ext cx="79564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rgbClr val="002060"/>
                </a:solidFill>
              </a:rPr>
              <a:t>3 años de Proyecciones:</a:t>
            </a:r>
          </a:p>
          <a:p>
            <a:endParaRPr lang="es-MX" sz="1000" dirty="0">
              <a:solidFill>
                <a:srgbClr val="002060"/>
              </a:solidFill>
            </a:endParaRPr>
          </a:p>
          <a:p>
            <a:pPr marL="569913" indent="-344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Flujo de Caja </a:t>
            </a:r>
            <a:r>
              <a:rPr lang="es-MX" sz="2800" i="1" dirty="0">
                <a:solidFill>
                  <a:srgbClr val="002060"/>
                </a:solidFill>
              </a:rPr>
              <a:t>(Cash Flow </a:t>
            </a:r>
            <a:r>
              <a:rPr lang="es-MX" sz="2800" i="1" dirty="0" err="1">
                <a:solidFill>
                  <a:srgbClr val="002060"/>
                </a:solidFill>
              </a:rPr>
              <a:t>Statement</a:t>
            </a:r>
            <a:r>
              <a:rPr lang="es-MX" sz="2800" i="1" dirty="0">
                <a:solidFill>
                  <a:srgbClr val="002060"/>
                </a:solidFill>
              </a:rPr>
              <a:t>)</a:t>
            </a:r>
          </a:p>
          <a:p>
            <a:pPr marL="569913" indent="-344488">
              <a:buFont typeface="Arial" panose="020B0604020202020204" pitchFamily="34" charset="0"/>
              <a:buChar char="•"/>
            </a:pPr>
            <a:endParaRPr lang="es-MX" sz="1000" i="1" dirty="0">
              <a:solidFill>
                <a:srgbClr val="002060"/>
              </a:solidFill>
            </a:endParaRPr>
          </a:p>
          <a:p>
            <a:pPr marL="569913" indent="-344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Estado de Ganancias &amp; Perdidas </a:t>
            </a:r>
          </a:p>
          <a:p>
            <a:pPr marL="569913" indent="-344488"/>
            <a:r>
              <a:rPr lang="es-MX" sz="3200" i="1" dirty="0">
                <a:solidFill>
                  <a:srgbClr val="002060"/>
                </a:solidFill>
              </a:rPr>
              <a:t>	</a:t>
            </a:r>
            <a:r>
              <a:rPr lang="es-MX" sz="2800" i="1" dirty="0">
                <a:solidFill>
                  <a:srgbClr val="002060"/>
                </a:solidFill>
              </a:rPr>
              <a:t>(</a:t>
            </a:r>
            <a:r>
              <a:rPr lang="es-MX" sz="2800" i="1" dirty="0" err="1">
                <a:solidFill>
                  <a:srgbClr val="002060"/>
                </a:solidFill>
              </a:rPr>
              <a:t>Profit</a:t>
            </a:r>
            <a:r>
              <a:rPr lang="es-MX" sz="2800" i="1" dirty="0">
                <a:solidFill>
                  <a:srgbClr val="002060"/>
                </a:solidFill>
              </a:rPr>
              <a:t> &amp; </a:t>
            </a:r>
            <a:r>
              <a:rPr lang="es-MX" sz="2800" i="1" dirty="0" err="1">
                <a:solidFill>
                  <a:srgbClr val="002060"/>
                </a:solidFill>
              </a:rPr>
              <a:t>Loss</a:t>
            </a:r>
            <a:r>
              <a:rPr lang="es-MX" sz="2800" i="1" dirty="0">
                <a:solidFill>
                  <a:srgbClr val="002060"/>
                </a:solidFill>
              </a:rPr>
              <a:t> </a:t>
            </a:r>
            <a:r>
              <a:rPr lang="es-MX" sz="2800" i="1" dirty="0" err="1">
                <a:solidFill>
                  <a:srgbClr val="002060"/>
                </a:solidFill>
              </a:rPr>
              <a:t>Statement</a:t>
            </a:r>
            <a:r>
              <a:rPr lang="es-MX" sz="2800" i="1" dirty="0">
                <a:solidFill>
                  <a:srgbClr val="002060"/>
                </a:solidFill>
              </a:rPr>
              <a:t>)</a:t>
            </a:r>
          </a:p>
          <a:p>
            <a:pPr marL="569913" indent="-344488"/>
            <a:endParaRPr lang="es-MX" sz="1000" i="1" dirty="0">
              <a:solidFill>
                <a:srgbClr val="002060"/>
              </a:solidFill>
            </a:endParaRPr>
          </a:p>
          <a:p>
            <a:pPr marL="569913" indent="-344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Hoja de Balance </a:t>
            </a:r>
            <a:r>
              <a:rPr lang="es-MX" sz="2800" i="1" dirty="0">
                <a:solidFill>
                  <a:srgbClr val="002060"/>
                </a:solidFill>
              </a:rPr>
              <a:t>(Balance </a:t>
            </a:r>
            <a:r>
              <a:rPr lang="es-MX" sz="2800" i="1" dirty="0" err="1">
                <a:solidFill>
                  <a:srgbClr val="002060"/>
                </a:solidFill>
              </a:rPr>
              <a:t>Sheet</a:t>
            </a:r>
            <a:r>
              <a:rPr lang="es-MX" sz="2800" i="1" dirty="0">
                <a:solidFill>
                  <a:srgbClr val="002060"/>
                </a:solidFill>
              </a:rPr>
              <a:t>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722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D121-652C-4E9F-96E3-CC72EABC13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0616"/>
            <a:ext cx="9144000" cy="1166709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www.hmccoregon.com</a:t>
            </a:r>
            <a:endParaRPr lang="en-US" sz="5400" b="1" dirty="0">
              <a:solidFill>
                <a:srgbClr val="002E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7A115-8DE0-4AAF-ACA2-E540EC141ADC}"/>
              </a:ext>
            </a:extLst>
          </p:cNvPr>
          <p:cNvSpPr txBox="1"/>
          <p:nvPr/>
        </p:nvSpPr>
        <p:spPr>
          <a:xfrm>
            <a:off x="890649" y="1736725"/>
            <a:ext cx="78495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000" dirty="0">
              <a:solidFill>
                <a:srgbClr val="002060"/>
              </a:solidFill>
            </a:endParaRPr>
          </a:p>
          <a:p>
            <a:pPr marL="569913" indent="-344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Clases, Seminarios</a:t>
            </a:r>
            <a:endParaRPr lang="es-MX" sz="2800" i="1" dirty="0">
              <a:solidFill>
                <a:srgbClr val="002060"/>
              </a:solidFill>
            </a:endParaRPr>
          </a:p>
          <a:p>
            <a:pPr marL="569913" indent="-344488">
              <a:buFont typeface="Arial" panose="020B0604020202020204" pitchFamily="34" charset="0"/>
              <a:buChar char="•"/>
            </a:pPr>
            <a:endParaRPr lang="es-MX" sz="1000" i="1" dirty="0">
              <a:solidFill>
                <a:srgbClr val="002060"/>
              </a:solidFill>
            </a:endParaRPr>
          </a:p>
          <a:p>
            <a:pPr marL="569913" indent="-344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 err="1">
                <a:solidFill>
                  <a:srgbClr val="002060"/>
                </a:solidFill>
              </a:rPr>
              <a:t>Networking</a:t>
            </a:r>
            <a:endParaRPr lang="es-MX" sz="3600" dirty="0">
              <a:solidFill>
                <a:srgbClr val="002060"/>
              </a:solidFill>
            </a:endParaRPr>
          </a:p>
          <a:p>
            <a:pPr marL="569913" indent="-344488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s-MX" sz="1000" dirty="0">
              <a:solidFill>
                <a:srgbClr val="002060"/>
              </a:solidFill>
            </a:endParaRPr>
          </a:p>
          <a:p>
            <a:pPr marL="569913" indent="-344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Eventos Especiales</a:t>
            </a:r>
            <a:endParaRPr lang="es-MX" sz="2800" i="1" dirty="0">
              <a:solidFill>
                <a:srgbClr val="002060"/>
              </a:solidFill>
            </a:endParaRPr>
          </a:p>
          <a:p>
            <a:pPr marL="569913" indent="-344488"/>
            <a:endParaRPr lang="es-MX" sz="1000" i="1" dirty="0">
              <a:solidFill>
                <a:srgbClr val="002060"/>
              </a:solidFill>
            </a:endParaRPr>
          </a:p>
          <a:p>
            <a:pPr marL="569913" indent="-344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002060"/>
                </a:solidFill>
              </a:rPr>
              <a:t>Programas</a:t>
            </a:r>
            <a:endParaRPr lang="es-MX" sz="2800" i="1" dirty="0">
              <a:solidFill>
                <a:srgbClr val="002060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9"/>
          <p:cNvSpPr txBox="1">
            <a:spLocks noGrp="1"/>
          </p:cNvSpPr>
          <p:nvPr>
            <p:ph type="body" idx="2"/>
          </p:nvPr>
        </p:nvSpPr>
        <p:spPr>
          <a:xfrm>
            <a:off x="214313" y="957263"/>
            <a:ext cx="8715375" cy="4943475"/>
          </a:xfrm>
          <a:prstGeom prst="rect">
            <a:avLst/>
          </a:prstGeom>
          <a:solidFill>
            <a:srgbClr val="43467B"/>
          </a:solidFill>
          <a:ln>
            <a:noFill/>
          </a:ln>
          <a:effectLst>
            <a:outerShdw blurRad="3556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vert="horz" wrap="square" lIns="34275" tIns="34275" rIns="34275" bIns="34275" rtlCol="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855" name="Google Shape;855;p19"/>
          <p:cNvSpPr txBox="1">
            <a:spLocks noGrp="1"/>
          </p:cNvSpPr>
          <p:nvPr>
            <p:ph type="title"/>
          </p:nvPr>
        </p:nvSpPr>
        <p:spPr>
          <a:xfrm>
            <a:off x="835819" y="1734336"/>
            <a:ext cx="7472363" cy="11247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ctr"/>
            <a:r>
              <a:rPr lang="en-US" b="1"/>
              <a:t>PREGUNTAS Y RESPUESTAS</a:t>
            </a:r>
            <a:endParaRPr b="1"/>
          </a:p>
        </p:txBody>
      </p:sp>
      <p:pic>
        <p:nvPicPr>
          <p:cNvPr id="856" name="Google Shape;856;p19" descr="Quizzical burrowing owl looking forw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352" y="2800350"/>
            <a:ext cx="370129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E81D6-E169-4857-ABE1-2D3E5138C03D}"/>
              </a:ext>
            </a:extLst>
          </p:cNvPr>
          <p:cNvSpPr txBox="1"/>
          <p:nvPr/>
        </p:nvSpPr>
        <p:spPr>
          <a:xfrm>
            <a:off x="819397" y="1433025"/>
            <a:ext cx="7659585" cy="186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351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BF54A4-0282-4DD3-B3D0-6DCFF9E1DF99}"/>
              </a:ext>
            </a:extLst>
          </p:cNvPr>
          <p:cNvSpPr txBox="1">
            <a:spLocks/>
          </p:cNvSpPr>
          <p:nvPr/>
        </p:nvSpPr>
        <p:spPr>
          <a:xfrm>
            <a:off x="890650" y="1714031"/>
            <a:ext cx="7457703" cy="411951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333 SW 5</a:t>
            </a:r>
            <a:r>
              <a:rPr lang="en-US" sz="3600" baseline="300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th</a:t>
            </a:r>
            <a:r>
              <a:rPr lang="en-US" sz="36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 Avenue, Suite 100</a:t>
            </a:r>
            <a:endParaRPr lang="en-US" sz="3600" dirty="0">
              <a:solidFill>
                <a:srgbClr val="0B40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Portland, Oregon 97204</a:t>
            </a:r>
          </a:p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(503) 222-0280</a:t>
            </a:r>
          </a:p>
          <a:p>
            <a:pPr marL="0" algn="ctr">
              <a:spcAft>
                <a:spcPts val="600"/>
              </a:spcAft>
            </a:pPr>
            <a:r>
              <a:rPr lang="en-US" sz="9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======================================================================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36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*4400 NE 77</a:t>
            </a:r>
            <a:r>
              <a:rPr lang="fr-FR" sz="3600" baseline="300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th</a:t>
            </a:r>
            <a:r>
              <a:rPr lang="fr-FR" sz="36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Avenue, Suite H275 Vancouver, Washington 98662</a:t>
            </a:r>
            <a:endParaRPr lang="en-US" sz="3600" dirty="0">
              <a:solidFill>
                <a:srgbClr val="0B40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B40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(360) 450-9044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B40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FA56E-76ED-4717-9853-21F0A8F8A70B}"/>
              </a:ext>
            </a:extLst>
          </p:cNvPr>
          <p:cNvSpPr txBox="1"/>
          <p:nvPr/>
        </p:nvSpPr>
        <p:spPr>
          <a:xfrm>
            <a:off x="973776" y="790701"/>
            <a:ext cx="719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OFICINAS</a:t>
            </a:r>
            <a:endParaRPr lang="es-MX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80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EB1F443-EA41-5CC8-C8BA-A9EEE0B45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327971"/>
              </p:ext>
            </p:extLst>
          </p:nvPr>
        </p:nvGraphicFramePr>
        <p:xfrm>
          <a:off x="237744" y="230084"/>
          <a:ext cx="8906256" cy="592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name="Acrobat Document" r:id="rId3" imgW="5029101" imgH="3886200" progId="Acrobat.Document.DC">
                  <p:embed/>
                </p:oleObj>
              </mc:Choice>
              <mc:Fallback>
                <p:oleObj name="Acrobat Document" r:id="rId3" imgW="5029101" imgH="3886200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EB1F443-EA41-5CC8-C8BA-A9EEE0B45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744" y="230084"/>
                        <a:ext cx="8906256" cy="5929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7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0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7006-859B-4F2F-8D67-9330124BB3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4458" y="1051169"/>
            <a:ext cx="7872342" cy="67009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400" b="1" dirty="0" err="1">
                <a:solidFill>
                  <a:srgbClr val="0B4095"/>
                </a:solidFill>
                <a:latin typeface="+mn-lt"/>
                <a:ea typeface="+mj-lt"/>
                <a:cs typeface="+mj-lt"/>
              </a:rPr>
              <a:t>Colaboradores</a:t>
            </a:r>
            <a:endParaRPr lang="en-US" sz="4400" dirty="0">
              <a:cs typeface="Lucida Sans Unicode"/>
            </a:endParaRPr>
          </a:p>
        </p:txBody>
      </p:sp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7DF0A9-5B69-4232-9925-0B604FAB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649" y="2045435"/>
            <a:ext cx="1665596" cy="1658773"/>
          </a:xfrm>
          <a:prstGeom prst="rect">
            <a:avLst/>
          </a:prstGeom>
        </p:spPr>
      </p:pic>
      <p:pic>
        <p:nvPicPr>
          <p:cNvPr id="7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9E7D8ECD-AFC8-4F1E-B034-8ECB5AF86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72" y="4478252"/>
            <a:ext cx="2743200" cy="670095"/>
          </a:xfrm>
          <a:prstGeom prst="rect">
            <a:avLst/>
          </a:prstGeom>
        </p:spPr>
      </p:pic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320206A-CDE7-4D60-868C-AA6DDD498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737" y="4191195"/>
            <a:ext cx="2743200" cy="1244207"/>
          </a:xfrm>
          <a:prstGeom prst="rect">
            <a:avLst/>
          </a:prstGeom>
        </p:spPr>
      </p:pic>
      <p:pic>
        <p:nvPicPr>
          <p:cNvPr id="9" name="Picture 9" descr="A picture containing text, spider&#10;&#10;Description automatically generated">
            <a:extLst>
              <a:ext uri="{FF2B5EF4-FFF2-40B4-BE49-F238E27FC236}">
                <a16:creationId xmlns:a16="http://schemas.microsoft.com/office/drawing/2014/main" id="{4D4B6225-B719-4E96-B324-19D5650E1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46" y="2051362"/>
            <a:ext cx="1630908" cy="1652846"/>
          </a:xfrm>
          <a:prstGeom prst="rect">
            <a:avLst/>
          </a:prstGeo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21E3E76-1CE9-4628-8355-49749F2FB2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196" r="271" b="28107"/>
          <a:stretch/>
        </p:blipFill>
        <p:spPr>
          <a:xfrm>
            <a:off x="814458" y="2529479"/>
            <a:ext cx="2310876" cy="11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1" y="6400800"/>
            <a:ext cx="914161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44820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3" y="0"/>
            <a:ext cx="91397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72821-9025-4577-A9A9-F766B8C9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4" y="530975"/>
            <a:ext cx="2975624" cy="2669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latin typeface="+mn-lt"/>
              </a:rPr>
              <a:t>Presentaciones</a:t>
            </a:r>
            <a:endParaRPr lang="en-US" sz="4800" b="1" dirty="0"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6E6F2FD5-2B9B-445A-8545-B3F8F8315C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998455"/>
              </p:ext>
            </p:extLst>
          </p:nvPr>
        </p:nvGraphicFramePr>
        <p:xfrm>
          <a:off x="3554721" y="347454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509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FC9C4-2A8A-480E-8F32-53342D6744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0100" y="0"/>
            <a:ext cx="7543800" cy="90328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Hoy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aprenderemos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D13CF-D35B-42A2-842F-1C5F8CF95CBA}"/>
              </a:ext>
            </a:extLst>
          </p:cNvPr>
          <p:cNvSpPr txBox="1"/>
          <p:nvPr/>
        </p:nvSpPr>
        <p:spPr>
          <a:xfrm>
            <a:off x="800100" y="1628078"/>
            <a:ext cx="7857012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marR="0" indent="-5715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Registros</a:t>
            </a:r>
            <a:r>
              <a:rPr lang="en-US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s-MX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Licencias</a:t>
            </a:r>
            <a:r>
              <a:rPr lang="en-US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y </a:t>
            </a:r>
            <a:r>
              <a:rPr lang="en-US" sz="36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Permisos</a:t>
            </a:r>
            <a:r>
              <a:rPr lang="en-US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MX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básicos</a:t>
            </a:r>
            <a:r>
              <a:rPr lang="en-US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requeridos</a:t>
            </a:r>
            <a:r>
              <a:rPr lang="en-US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el Estado de Washington y </a:t>
            </a:r>
            <a:r>
              <a:rPr lang="en-US" sz="36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3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Oregon</a:t>
            </a:r>
          </a:p>
          <a:p>
            <a:pPr marL="571500" marR="0" indent="-5715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571500" marR="0" indent="-57150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US" sz="36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undamentos</a:t>
            </a:r>
            <a:r>
              <a:rPr lang="en-US" sz="36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</a:t>
            </a:r>
            <a:r>
              <a:rPr lang="en-US" sz="36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inciar</a:t>
            </a:r>
            <a:r>
              <a:rPr lang="en-US" sz="36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sz="36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negocio</a:t>
            </a:r>
            <a:r>
              <a:rPr lang="en-US" sz="36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comida, </a:t>
            </a:r>
            <a:r>
              <a:rPr lang="en-US" sz="36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</a:t>
            </a:r>
            <a:r>
              <a:rPr lang="en-US" sz="36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6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como</a:t>
            </a:r>
            <a:r>
              <a:rPr lang="en-US" sz="36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 </a:t>
            </a:r>
            <a:r>
              <a:rPr lang="en-US" sz="36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restaurante</a:t>
            </a:r>
            <a:r>
              <a:rPr lang="en-US" sz="36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food truck o </a:t>
            </a:r>
            <a:r>
              <a:rPr lang="en-US" sz="3600" b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negocio</a:t>
            </a:r>
            <a:r>
              <a:rPr lang="en-US" sz="3600" b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catering</a:t>
            </a:r>
          </a:p>
        </p:txBody>
      </p:sp>
    </p:spTree>
    <p:extLst>
      <p:ext uri="{BB962C8B-B14F-4D97-AF65-F5344CB8AC3E}">
        <p14:creationId xmlns:p14="http://schemas.microsoft.com/office/powerpoint/2010/main" val="42261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0D7E-51AD-4575-B8CE-07D8E7A536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698" y="248316"/>
            <a:ext cx="8502604" cy="963612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rgbClr val="0B4095"/>
                </a:solidFill>
                <a:latin typeface="+mn-lt"/>
                <a:cs typeface="Times New Roman"/>
              </a:rPr>
              <a:t>Pasos para lanzar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3684-D370-4C45-97E4-F036A602E64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1774" y="1805346"/>
            <a:ext cx="7731125" cy="4022725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>
                <a:solidFill>
                  <a:srgbClr val="0B4095"/>
                </a:solidFill>
                <a:cs typeface="Times New Roman"/>
              </a:rPr>
              <a:t>Escoger nombre y estructura legal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>
                <a:solidFill>
                  <a:srgbClr val="0B4095"/>
                </a:solidFill>
                <a:cs typeface="Times New Roman"/>
              </a:rPr>
              <a:t>Registrar con la secretaría de estado (UBI en Washington  $90 o BIN en </a:t>
            </a:r>
            <a:r>
              <a:rPr lang="es-ES" sz="2800" b="1" dirty="0" err="1">
                <a:solidFill>
                  <a:srgbClr val="0B4095"/>
                </a:solidFill>
                <a:cs typeface="Times New Roman"/>
              </a:rPr>
              <a:t>Oregon</a:t>
            </a:r>
            <a:r>
              <a:rPr lang="es-ES" sz="2800" b="1" dirty="0">
                <a:solidFill>
                  <a:srgbClr val="0B4095"/>
                </a:solidFill>
                <a:cs typeface="Times New Roman"/>
              </a:rPr>
              <a:t>)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>
                <a:solidFill>
                  <a:srgbClr val="0B4095"/>
                </a:solidFill>
                <a:cs typeface="Times New Roman"/>
              </a:rPr>
              <a:t>Solicitar número de identificación del empleador (EIN)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>
                <a:solidFill>
                  <a:srgbClr val="0B4095"/>
                </a:solidFill>
                <a:cs typeface="Times New Roman"/>
              </a:rPr>
              <a:t>Solicitar licencia del condado / ciudad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>
                <a:solidFill>
                  <a:srgbClr val="0B4095"/>
                </a:solidFill>
                <a:cs typeface="Times New Roman"/>
              </a:rPr>
              <a:t>Abrir cuenta bancaria para el negocio</a:t>
            </a: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>
                <a:solidFill>
                  <a:srgbClr val="0B4095"/>
                </a:solidFill>
                <a:ea typeface="+mn-lt"/>
                <a:cs typeface="Times New Roman"/>
              </a:rPr>
              <a:t>Asegurar el negocio (seguros/aseguranzas)</a:t>
            </a:r>
            <a:endParaRPr lang="es-ES" sz="2800" b="1" dirty="0">
              <a:solidFill>
                <a:srgbClr val="0B4095"/>
              </a:solidFill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b="1" dirty="0">
                <a:solidFill>
                  <a:srgbClr val="0B4095"/>
                </a:solidFill>
                <a:cs typeface="Times New Roman"/>
              </a:rPr>
              <a:t>Registrar empleados</a:t>
            </a:r>
            <a:endParaRPr lang="en-US" sz="2800" b="1" dirty="0">
              <a:solidFill>
                <a:srgbClr val="0B4095"/>
              </a:solidFill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4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7821-70B9-4BBF-9BC9-E3343150B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189" y="-212552"/>
            <a:ext cx="7903621" cy="1020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I.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Registro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y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Licencias</a:t>
            </a:r>
            <a:endParaRPr lang="en-US" sz="4400" b="1" dirty="0">
              <a:solidFill>
                <a:srgbClr val="0B409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E80510-E2B7-13C4-63F5-F4CF5A88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93" y="844285"/>
            <a:ext cx="7903621" cy="4893647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2400" dirty="0">
                <a:latin typeface="+mn-lt"/>
              </a:rPr>
              <a:t> </a:t>
            </a:r>
            <a:endParaRPr lang="en-US" sz="2400" dirty="0">
              <a:latin typeface="+mn-lt"/>
            </a:endParaRPr>
          </a:p>
          <a:p>
            <a:r>
              <a:rPr lang="es-MX" sz="2400" dirty="0">
                <a:latin typeface="+mn-lt"/>
              </a:rPr>
              <a:t>Buscar y registrar el nombre del restaurante o del negocio con su estructura legal (LLC, Corporación, propietario único etc.) </a:t>
            </a:r>
            <a:endParaRPr lang="en-US" sz="2400" dirty="0">
              <a:latin typeface="+mn-lt"/>
            </a:endParaRPr>
          </a:p>
          <a:p>
            <a:r>
              <a:rPr lang="es-MX" sz="2400" dirty="0">
                <a:latin typeface="+mn-lt"/>
              </a:rPr>
              <a:t> </a:t>
            </a:r>
            <a:endParaRPr lang="en-US" sz="24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+mn-lt"/>
              </a:rPr>
              <a:t>En </a:t>
            </a:r>
            <a:r>
              <a:rPr lang="es-MX" sz="2400" dirty="0" err="1">
                <a:latin typeface="+mn-lt"/>
              </a:rPr>
              <a:t>Oregon</a:t>
            </a:r>
            <a:r>
              <a:rPr lang="es-MX" sz="2400" dirty="0">
                <a:latin typeface="+mn-lt"/>
              </a:rPr>
              <a:t> ante la División de Corporaciones de la Secretaria de Estado de </a:t>
            </a:r>
            <a:r>
              <a:rPr lang="es-MX" sz="2400" dirty="0" err="1">
                <a:latin typeface="+mn-lt"/>
              </a:rPr>
              <a:t>Oregon</a:t>
            </a:r>
            <a:r>
              <a:rPr lang="es-MX" sz="2400" dirty="0">
                <a:latin typeface="+mn-lt"/>
              </a:rPr>
              <a:t> (</a:t>
            </a:r>
            <a:r>
              <a:rPr lang="es-MX" sz="2400" dirty="0" err="1">
                <a:latin typeface="+mn-lt"/>
              </a:rPr>
              <a:t>Oregon</a:t>
            </a:r>
            <a:r>
              <a:rPr lang="es-MX" sz="2400" dirty="0">
                <a:latin typeface="+mn-lt"/>
              </a:rPr>
              <a:t> </a:t>
            </a:r>
            <a:r>
              <a:rPr lang="es-MX" sz="2400" dirty="0" err="1">
                <a:latin typeface="+mn-lt"/>
              </a:rPr>
              <a:t>Secretary</a:t>
            </a:r>
            <a:r>
              <a:rPr lang="es-MX" sz="2400" dirty="0">
                <a:latin typeface="+mn-lt"/>
              </a:rPr>
              <a:t> </a:t>
            </a:r>
            <a:r>
              <a:rPr lang="es-MX" sz="2400" dirty="0" err="1">
                <a:latin typeface="+mn-lt"/>
              </a:rPr>
              <a:t>of</a:t>
            </a:r>
            <a:r>
              <a:rPr lang="es-MX" sz="2400" dirty="0">
                <a:latin typeface="+mn-lt"/>
              </a:rPr>
              <a:t> State </a:t>
            </a:r>
            <a:r>
              <a:rPr lang="es-MX" sz="2400" dirty="0" err="1">
                <a:latin typeface="+mn-lt"/>
              </a:rPr>
              <a:t>Corporation</a:t>
            </a:r>
            <a:r>
              <a:rPr lang="es-MX" sz="2400" dirty="0">
                <a:latin typeface="+mn-lt"/>
              </a:rPr>
              <a:t> </a:t>
            </a:r>
            <a:r>
              <a:rPr lang="es-MX" sz="2400" dirty="0" err="1">
                <a:latin typeface="+mn-lt"/>
              </a:rPr>
              <a:t>Division</a:t>
            </a:r>
            <a:r>
              <a:rPr lang="es-MX" sz="2400" dirty="0">
                <a:latin typeface="+mn-lt"/>
              </a:rPr>
              <a:t>). </a:t>
            </a:r>
            <a:r>
              <a:rPr lang="en-US" sz="2400" dirty="0">
                <a:latin typeface="+mn-lt"/>
              </a:rPr>
              <a:t> </a:t>
            </a:r>
            <a:r>
              <a:rPr lang="es-MX" sz="2400" dirty="0">
                <a:latin typeface="+mn-lt"/>
              </a:rPr>
              <a:t>Se obtiene el BIN # y cuesta $100 </a:t>
            </a:r>
            <a:endParaRPr lang="en-US" sz="24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u="sng" dirty="0">
                <a:latin typeface="+mn-lt"/>
                <a:hlinkClick r:id="rId2"/>
              </a:rPr>
              <a:t>https://secure.sos.state.or.us/</a:t>
            </a:r>
            <a:endParaRPr lang="en-US" sz="2400" dirty="0">
              <a:latin typeface="+mn-lt"/>
            </a:endParaRPr>
          </a:p>
          <a:p>
            <a:r>
              <a:rPr lang="es-MX" sz="2400" dirty="0">
                <a:latin typeface="+mn-lt"/>
              </a:rPr>
              <a:t> </a:t>
            </a:r>
            <a:endParaRPr lang="en-US" sz="24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b="1" dirty="0">
                <a:latin typeface="+mn-lt"/>
              </a:rPr>
              <a:t>En Washington </a:t>
            </a:r>
            <a:r>
              <a:rPr lang="es-MX" sz="2400" dirty="0">
                <a:latin typeface="+mn-lt"/>
              </a:rPr>
              <a:t>en el Sistema de Registro de Corporaciones y Caridades de Washington (Washington </a:t>
            </a:r>
            <a:r>
              <a:rPr lang="es-MX" sz="2400" dirty="0" err="1">
                <a:latin typeface="+mn-lt"/>
              </a:rPr>
              <a:t>Corporations</a:t>
            </a:r>
            <a:r>
              <a:rPr lang="es-MX" sz="2400" dirty="0">
                <a:latin typeface="+mn-lt"/>
              </a:rPr>
              <a:t> and </a:t>
            </a:r>
            <a:r>
              <a:rPr lang="es-MX" sz="2400" dirty="0" err="1">
                <a:latin typeface="+mn-lt"/>
              </a:rPr>
              <a:t>Charities</a:t>
            </a:r>
            <a:r>
              <a:rPr lang="es-MX" sz="2400" dirty="0">
                <a:latin typeface="+mn-lt"/>
              </a:rPr>
              <a:t> </a:t>
            </a:r>
            <a:r>
              <a:rPr lang="es-MX" sz="2400" dirty="0" err="1">
                <a:latin typeface="+mn-lt"/>
              </a:rPr>
              <a:t>Filing</a:t>
            </a:r>
            <a:r>
              <a:rPr lang="es-MX" sz="2400" dirty="0">
                <a:latin typeface="+mn-lt"/>
              </a:rPr>
              <a:t> </a:t>
            </a:r>
            <a:r>
              <a:rPr lang="es-MX" sz="2400" dirty="0" err="1">
                <a:latin typeface="+mn-lt"/>
              </a:rPr>
              <a:t>System</a:t>
            </a:r>
            <a:r>
              <a:rPr lang="es-MX" sz="2400" dirty="0">
                <a:latin typeface="+mn-lt"/>
              </a:rPr>
              <a:t>) Obtiene el UBI y cuesta $200</a:t>
            </a:r>
            <a:endParaRPr lang="en-US" sz="2400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400" u="sng" dirty="0">
                <a:latin typeface="+mn-lt"/>
                <a:hlinkClick r:id="rId3"/>
              </a:rPr>
              <a:t>https://ccfs.sos.wa.gov/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32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7821-70B9-4BBF-9BC9-E3343150B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189" y="127000"/>
            <a:ext cx="7903621" cy="102076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Registros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y </a:t>
            </a:r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Licencias</a:t>
            </a:r>
            <a:endParaRPr lang="en-US" sz="4400" b="1" dirty="0">
              <a:solidFill>
                <a:srgbClr val="0B4095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9E80510-E2B7-13C4-63F5-F4CF5A88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1304148"/>
            <a:ext cx="8762999" cy="5047536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dirty="0">
                <a:latin typeface="+mn-lt"/>
              </a:rPr>
              <a:t>Para ambos estados aplicar para el numero Federal de Empleador (EIN) ante el IRS en línea o usando el Formulario SS-4 (Sin Costo)</a:t>
            </a:r>
            <a:endParaRPr lang="en-US" sz="2300" dirty="0">
              <a:latin typeface="+mn-lt"/>
            </a:endParaRPr>
          </a:p>
          <a:p>
            <a:r>
              <a:rPr lang="es-MX" sz="2300" dirty="0">
                <a:latin typeface="+mn-lt"/>
                <a:hlinkClick r:id="rId2"/>
              </a:rPr>
              <a:t>https://www.irs.gov/es/businesses/small-businesses-self-employed/apply-for-an-employer-identification-number-ein-online</a:t>
            </a:r>
            <a:endParaRPr lang="es-MX" sz="2300" dirty="0">
              <a:latin typeface="+mn-lt"/>
            </a:endParaRPr>
          </a:p>
          <a:p>
            <a:endParaRPr lang="en-US" sz="23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b="1" dirty="0">
                <a:latin typeface="+mn-lt"/>
              </a:rPr>
              <a:t>En Washington </a:t>
            </a:r>
            <a:r>
              <a:rPr lang="es-MX" sz="2300" dirty="0">
                <a:latin typeface="+mn-lt"/>
              </a:rPr>
              <a:t>aplicar para la Licencia de negocios, se usa para varios registros y pago de impuestos ($90) , así como licencias de la ciudad. </a:t>
            </a:r>
            <a:endParaRPr lang="en-US" sz="2300" dirty="0">
              <a:latin typeface="+mn-lt"/>
            </a:endParaRPr>
          </a:p>
          <a:p>
            <a:r>
              <a:rPr lang="es-MX" sz="2300" dirty="0">
                <a:latin typeface="+mn-lt"/>
              </a:rPr>
              <a:t> </a:t>
            </a:r>
            <a:r>
              <a:rPr lang="es-MX" sz="2300" u="sng" dirty="0">
                <a:latin typeface="+mn-lt"/>
                <a:hlinkClick r:id="rId3"/>
              </a:rPr>
              <a:t>https://dor.wa.gov/</a:t>
            </a:r>
            <a:endParaRPr lang="en-US" sz="2300" dirty="0">
              <a:latin typeface="+mn-lt"/>
            </a:endParaRPr>
          </a:p>
          <a:p>
            <a:r>
              <a:rPr lang="es-MX" sz="2300" dirty="0">
                <a:latin typeface="+mn-lt"/>
              </a:rPr>
              <a:t> </a:t>
            </a:r>
            <a:endParaRPr lang="en-US" sz="23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300" b="1" dirty="0">
                <a:latin typeface="+mn-lt"/>
              </a:rPr>
              <a:t>En </a:t>
            </a:r>
            <a:r>
              <a:rPr lang="es-MX" sz="2300" b="1" dirty="0" err="1">
                <a:latin typeface="+mn-lt"/>
              </a:rPr>
              <a:t>Oregon</a:t>
            </a:r>
            <a:r>
              <a:rPr lang="es-MX" sz="2300" b="1" dirty="0">
                <a:latin typeface="+mn-lt"/>
              </a:rPr>
              <a:t> </a:t>
            </a:r>
            <a:r>
              <a:rPr lang="es-MX" sz="2300" dirty="0">
                <a:latin typeface="+mn-lt"/>
              </a:rPr>
              <a:t>tiene que registrarse ante el departamento de Ingresos (</a:t>
            </a:r>
            <a:r>
              <a:rPr lang="es-MX" sz="2300" dirty="0" err="1">
                <a:latin typeface="+mn-lt"/>
              </a:rPr>
              <a:t>Department</a:t>
            </a:r>
            <a:r>
              <a:rPr lang="es-MX" sz="2300" dirty="0">
                <a:latin typeface="+mn-lt"/>
              </a:rPr>
              <a:t> </a:t>
            </a:r>
            <a:r>
              <a:rPr lang="es-MX" sz="2300" dirty="0" err="1">
                <a:latin typeface="+mn-lt"/>
              </a:rPr>
              <a:t>of</a:t>
            </a:r>
            <a:r>
              <a:rPr lang="es-MX" sz="2300" dirty="0">
                <a:latin typeface="+mn-lt"/>
              </a:rPr>
              <a:t> </a:t>
            </a:r>
            <a:r>
              <a:rPr lang="es-MX" sz="2300" dirty="0" err="1">
                <a:latin typeface="+mn-lt"/>
              </a:rPr>
              <a:t>Revenue</a:t>
            </a:r>
            <a:r>
              <a:rPr lang="es-MX" sz="2300" dirty="0">
                <a:latin typeface="+mn-lt"/>
              </a:rPr>
              <a:t>) si va a tener empleados y para cumplir con el impuesto de transporte y de nómina.</a:t>
            </a:r>
            <a:endParaRPr lang="en-US" sz="2300" dirty="0">
              <a:latin typeface="+mn-lt"/>
            </a:endParaRPr>
          </a:p>
          <a:p>
            <a:r>
              <a:rPr lang="es-MX" sz="2300" dirty="0">
                <a:latin typeface="+mn-lt"/>
                <a:hlinkClick r:id="rId4"/>
              </a:rPr>
              <a:t>https://www.oregon.gov/DOR/programs/businesses/Pages/payroll-withholding.aspx</a:t>
            </a:r>
            <a:endParaRPr lang="es-MX" sz="2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21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E7821-70B9-4BBF-9BC9-E3343150B2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189" y="304086"/>
            <a:ext cx="7903621" cy="1020762"/>
          </a:xfrm>
        </p:spPr>
        <p:txBody>
          <a:bodyPr>
            <a:normAutofit/>
          </a:bodyPr>
          <a:lstStyle/>
          <a:p>
            <a:r>
              <a:rPr lang="en-US" sz="4400" b="1" dirty="0" err="1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Licencias</a:t>
            </a:r>
            <a:r>
              <a:rPr lang="en-US" sz="4400" b="1" dirty="0">
                <a:solidFill>
                  <a:srgbClr val="0B4095"/>
                </a:solidFill>
                <a:latin typeface="+mn-lt"/>
                <a:cs typeface="Times New Roman" panose="02020603050405020304" pitchFamily="18" charset="0"/>
              </a:rPr>
              <a:t> de la Ciudad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C6524-28E3-1A6A-30C1-97D9EE9E0E6C}"/>
              </a:ext>
            </a:extLst>
          </p:cNvPr>
          <p:cNvSpPr txBox="1"/>
          <p:nvPr/>
        </p:nvSpPr>
        <p:spPr>
          <a:xfrm>
            <a:off x="406400" y="1803400"/>
            <a:ext cx="8534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remodelar: Contactar a su ciudad para ver los códigos requeridos y los costos del permiso. (Electricidad, plomería, y albañilería).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s-MX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Truck</a:t>
            </a:r>
            <a:r>
              <a:rPr lang="es-MX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Revisar el reglamento de uso de suelo y estacionamiento de cada ciudad</a:t>
            </a:r>
            <a:r>
              <a:rPr lang="es-MX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Catering: uso de cocina de comisariato registrada ante el departamento de salud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0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00206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E3572DCC4C345B4D617BE9050A26C" ma:contentTypeVersion="14" ma:contentTypeDescription="Create a new document." ma:contentTypeScope="" ma:versionID="017a5310652053e93e8c9e538136cc00">
  <xsd:schema xmlns:xsd="http://www.w3.org/2001/XMLSchema" xmlns:xs="http://www.w3.org/2001/XMLSchema" xmlns:p="http://schemas.microsoft.com/office/2006/metadata/properties" xmlns:ns3="314b16e1-d809-4e6f-aa16-29f45543954c" xmlns:ns4="4ba23076-cd2c-458b-b430-50f90758715e" targetNamespace="http://schemas.microsoft.com/office/2006/metadata/properties" ma:root="true" ma:fieldsID="9cfbab127828f937b0acab70e35006a0" ns3:_="" ns4:_="">
    <xsd:import namespace="314b16e1-d809-4e6f-aa16-29f45543954c"/>
    <xsd:import namespace="4ba23076-cd2c-458b-b430-50f9075871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4b16e1-d809-4e6f-aa16-29f455439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23076-cd2c-458b-b430-50f9075871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486543-5FF6-464F-B229-B77B459B0B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8BA9E2-8BB1-44C7-959C-A125CBD9F5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4b16e1-d809-4e6f-aa16-29f45543954c"/>
    <ds:schemaRef ds:uri="4ba23076-cd2c-458b-b430-50f907587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B9191D-829B-4A41-B2EF-CAEB62A7E5E6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4ba23076-cd2c-458b-b430-50f90758715e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314b16e1-d809-4e6f-aa16-29f4554395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tf00001197_wac</Template>
  <TotalTime>12237</TotalTime>
  <Words>1125</Words>
  <Application>Microsoft Office PowerPoint</Application>
  <PresentationFormat>On-screen Show (4:3)</PresentationFormat>
  <Paragraphs>165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</vt:lpstr>
      <vt:lpstr>Como Comenzar un Negocio de Comida (Restaurante, Food Truck o Catering)</vt:lpstr>
      <vt:lpstr>Nuestros Programas y Servicios</vt:lpstr>
      <vt:lpstr>Colaboradores</vt:lpstr>
      <vt:lpstr>Presentaciones</vt:lpstr>
      <vt:lpstr>Hoy aprenderemos:</vt:lpstr>
      <vt:lpstr>Pasos para lanzar</vt:lpstr>
      <vt:lpstr>I. Registro y Licencias</vt:lpstr>
      <vt:lpstr>Registros y Licencias</vt:lpstr>
      <vt:lpstr>Licencias de la Ciudad</vt:lpstr>
      <vt:lpstr>Licencias de la Ciudad</vt:lpstr>
      <vt:lpstr>PowerPoint Presentation</vt:lpstr>
      <vt:lpstr>Registros y Licencias</vt:lpstr>
      <vt:lpstr>Permisos del Departamento de Salud</vt:lpstr>
      <vt:lpstr>Permisos del Departamento de Salud</vt:lpstr>
      <vt:lpstr>III. Plan de Negocios</vt:lpstr>
      <vt:lpstr>(Mantener el negocio es lo más difícil)</vt:lpstr>
      <vt:lpstr>  UN BUEN COCINERO NO HACE  UN BUEN RESTAURANTERO</vt:lpstr>
      <vt:lpstr> 1. Descripción del Negocio</vt:lpstr>
      <vt:lpstr>PowerPoint Presentation</vt:lpstr>
      <vt:lpstr>3. Plan de Marketing</vt:lpstr>
      <vt:lpstr>4. Plan Financiero</vt:lpstr>
      <vt:lpstr>www.hmccoregon.com</vt:lpstr>
      <vt:lpstr>PREGUNTAS Y RESPUESTAS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Metropolitan Chamber</dc:title>
  <dc:creator>Diana Moreno</dc:creator>
  <cp:lastModifiedBy>Omar Salomon</cp:lastModifiedBy>
  <cp:revision>131</cp:revision>
  <dcterms:created xsi:type="dcterms:W3CDTF">2021-05-24T15:05:10Z</dcterms:created>
  <dcterms:modified xsi:type="dcterms:W3CDTF">2022-06-03T23:11:13Z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0x010100D99E3572DCC4C345B4D617BE9050A26C</vt:lpwstr>
  </property>
</Properties>
</file>